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20"/>
  </p:notesMasterIdLst>
  <p:sldIdLst>
    <p:sldId id="258" r:id="rId2"/>
    <p:sldId id="259" r:id="rId3"/>
    <p:sldId id="261" r:id="rId4"/>
    <p:sldId id="355" r:id="rId5"/>
    <p:sldId id="356" r:id="rId6"/>
    <p:sldId id="357" r:id="rId7"/>
    <p:sldId id="358" r:id="rId8"/>
    <p:sldId id="363" r:id="rId9"/>
    <p:sldId id="362" r:id="rId10"/>
    <p:sldId id="359" r:id="rId11"/>
    <p:sldId id="360" r:id="rId12"/>
    <p:sldId id="361" r:id="rId13"/>
    <p:sldId id="354" r:id="rId14"/>
    <p:sldId id="352" r:id="rId15"/>
    <p:sldId id="353" r:id="rId16"/>
    <p:sldId id="350" r:id="rId17"/>
    <p:sldId id="351" r:id="rId18"/>
    <p:sldId id="364"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C048DFA-E6F9-9F4F-9DB1-604C8E7A1C1F}">
          <p14:sldIdLst>
            <p14:sldId id="258"/>
            <p14:sldId id="259"/>
            <p14:sldId id="261"/>
            <p14:sldId id="355"/>
            <p14:sldId id="356"/>
            <p14:sldId id="357"/>
            <p14:sldId id="358"/>
            <p14:sldId id="363"/>
            <p14:sldId id="362"/>
            <p14:sldId id="359"/>
            <p14:sldId id="360"/>
            <p14:sldId id="361"/>
            <p14:sldId id="354"/>
            <p14:sldId id="352"/>
            <p14:sldId id="353"/>
            <p14:sldId id="350"/>
            <p14:sldId id="351"/>
            <p14:sldId id="36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77" autoAdjust="0"/>
    <p:restoredTop sz="71156" autoAdjust="0"/>
  </p:normalViewPr>
  <p:slideViewPr>
    <p:cSldViewPr snapToGrid="0" snapToObjects="1">
      <p:cViewPr varScale="1">
        <p:scale>
          <a:sx n="89" d="100"/>
          <a:sy n="89" d="100"/>
        </p:scale>
        <p:origin x="2752" y="16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04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A3E57C-7A75-4E1B-9C9D-A97DC44D4172}" type="datetimeFigureOut">
              <a:rPr lang="en-GB" smtClean="0"/>
              <a:t>05/12/2023</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93E0B1-0C21-4B1F-9036-D8F2F0729156}" type="slidenum">
              <a:rPr lang="en-GB" smtClean="0"/>
              <a:t>‹#›</a:t>
            </a:fld>
            <a:endParaRPr lang="en-GB"/>
          </a:p>
        </p:txBody>
      </p:sp>
    </p:spTree>
    <p:extLst>
      <p:ext uri="{BB962C8B-B14F-4D97-AF65-F5344CB8AC3E}">
        <p14:creationId xmlns:p14="http://schemas.microsoft.com/office/powerpoint/2010/main" val="918347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 </a:t>
            </a:r>
          </a:p>
          <a:p>
            <a:endParaRPr lang="en-US" dirty="0"/>
          </a:p>
          <a:p>
            <a:r>
              <a:rPr lang="en-US" dirty="0"/>
              <a:t>20</a:t>
            </a:r>
          </a:p>
          <a:p>
            <a:r>
              <a:rPr lang="en-US" dirty="0"/>
              <a:t>23</a:t>
            </a:r>
            <a:br>
              <a:rPr lang="en-US" dirty="0"/>
            </a:br>
            <a:r>
              <a:rPr lang="en-US" dirty="0"/>
              <a:t>45</a:t>
            </a:r>
          </a:p>
          <a:p>
            <a:r>
              <a:rPr lang="en-US" dirty="0"/>
              <a:t>34</a:t>
            </a:r>
          </a:p>
          <a:p>
            <a:r>
              <a:rPr lang="en-US" dirty="0"/>
              <a:t>30</a:t>
            </a:r>
          </a:p>
          <a:p>
            <a:r>
              <a:rPr lang="en-US" dirty="0"/>
              <a:t>45</a:t>
            </a:r>
          </a:p>
          <a:p>
            <a:r>
              <a:rPr lang="en-US" dirty="0"/>
              <a:t>50</a:t>
            </a:r>
          </a:p>
          <a:p>
            <a:endParaRPr lang="en-US" dirty="0"/>
          </a:p>
          <a:p>
            <a:endParaRPr lang="en-US" dirty="0"/>
          </a:p>
          <a:p>
            <a:r>
              <a:rPr lang="en-US" dirty="0"/>
              <a:t>Below 30= 0</a:t>
            </a:r>
          </a:p>
          <a:p>
            <a:r>
              <a:rPr lang="en-US" dirty="0"/>
              <a:t>Above 30=1</a:t>
            </a:r>
          </a:p>
          <a:p>
            <a:endParaRPr lang="en-US" dirty="0"/>
          </a:p>
          <a:p>
            <a:endParaRPr lang="en-US" dirty="0"/>
          </a:p>
          <a:p>
            <a:r>
              <a:rPr lang="en-US" dirty="0"/>
              <a:t>Sometimes.  =yes</a:t>
            </a:r>
          </a:p>
          <a:p>
            <a:r>
              <a:rPr lang="en-US" dirty="0"/>
              <a:t>Often</a:t>
            </a:r>
          </a:p>
          <a:p>
            <a:r>
              <a:rPr lang="en-US" dirty="0"/>
              <a:t>Always</a:t>
            </a:r>
          </a:p>
          <a:p>
            <a:endParaRPr lang="en-US" dirty="0"/>
          </a:p>
          <a:p>
            <a:r>
              <a:rPr lang="en-US" dirty="0"/>
              <a:t>Not at all= no</a:t>
            </a:r>
          </a:p>
        </p:txBody>
      </p:sp>
      <p:sp>
        <p:nvSpPr>
          <p:cNvPr id="4" name="Slide Number Placeholder 3"/>
          <p:cNvSpPr>
            <a:spLocks noGrp="1"/>
          </p:cNvSpPr>
          <p:nvPr>
            <p:ph type="sldNum" sz="quarter" idx="5"/>
          </p:nvPr>
        </p:nvSpPr>
        <p:spPr/>
        <p:txBody>
          <a:bodyPr/>
          <a:lstStyle/>
          <a:p>
            <a:fld id="{6D93E0B1-0C21-4B1F-9036-D8F2F0729156}" type="slidenum">
              <a:rPr lang="en-GB" smtClean="0"/>
              <a:t>9</a:t>
            </a:fld>
            <a:endParaRPr lang="en-GB"/>
          </a:p>
        </p:txBody>
      </p:sp>
    </p:spTree>
    <p:extLst>
      <p:ext uri="{BB962C8B-B14F-4D97-AF65-F5344CB8AC3E}">
        <p14:creationId xmlns:p14="http://schemas.microsoft.com/office/powerpoint/2010/main" val="3796583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93E0B1-0C21-4B1F-9036-D8F2F0729156}" type="slidenum">
              <a:rPr lang="en-GB" smtClean="0"/>
              <a:t>10</a:t>
            </a:fld>
            <a:endParaRPr lang="en-GB"/>
          </a:p>
        </p:txBody>
      </p:sp>
    </p:spTree>
    <p:extLst>
      <p:ext uri="{BB962C8B-B14F-4D97-AF65-F5344CB8AC3E}">
        <p14:creationId xmlns:p14="http://schemas.microsoft.com/office/powerpoint/2010/main" val="2742257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 the values in %</a:t>
            </a:r>
          </a:p>
          <a:p>
            <a:endParaRPr lang="en-US" dirty="0"/>
          </a:p>
          <a:p>
            <a:r>
              <a:rPr lang="en-US" dirty="0"/>
              <a:t>Total=2/23</a:t>
            </a:r>
          </a:p>
          <a:p>
            <a:endParaRPr lang="en-US" dirty="0"/>
          </a:p>
          <a:p>
            <a:endParaRPr lang="en-US" dirty="0"/>
          </a:p>
          <a:p>
            <a:r>
              <a:rPr lang="en-US" dirty="0"/>
              <a:t>Can you see cluster in this?</a:t>
            </a:r>
          </a:p>
          <a:p>
            <a:endParaRPr lang="en-US" dirty="0"/>
          </a:p>
          <a:p>
            <a:r>
              <a:rPr lang="en-US" dirty="0"/>
              <a:t>We can see the cluster from 20- 34.</a:t>
            </a:r>
          </a:p>
          <a:p>
            <a:endParaRPr lang="en-US" dirty="0"/>
          </a:p>
        </p:txBody>
      </p:sp>
      <p:sp>
        <p:nvSpPr>
          <p:cNvPr id="4" name="Slide Number Placeholder 3"/>
          <p:cNvSpPr>
            <a:spLocks noGrp="1"/>
          </p:cNvSpPr>
          <p:nvPr>
            <p:ph type="sldNum" sz="quarter" idx="5"/>
          </p:nvPr>
        </p:nvSpPr>
        <p:spPr/>
        <p:txBody>
          <a:bodyPr/>
          <a:lstStyle/>
          <a:p>
            <a:fld id="{6D93E0B1-0C21-4B1F-9036-D8F2F0729156}" type="slidenum">
              <a:rPr lang="en-GB" smtClean="0"/>
              <a:t>15</a:t>
            </a:fld>
            <a:endParaRPr lang="en-GB"/>
          </a:p>
        </p:txBody>
      </p:sp>
    </p:spTree>
    <p:extLst>
      <p:ext uri="{BB962C8B-B14F-4D97-AF65-F5344CB8AC3E}">
        <p14:creationId xmlns:p14="http://schemas.microsoft.com/office/powerpoint/2010/main" val="1430246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118-123=2</a:t>
            </a:r>
          </a:p>
          <a:p>
            <a:r>
              <a:rPr lang="en-US" dirty="0"/>
              <a:t>124-130=6</a:t>
            </a:r>
          </a:p>
          <a:p>
            <a:r>
              <a:rPr lang="en-US" dirty="0"/>
              <a:t>131-136=2</a:t>
            </a:r>
          </a:p>
          <a:p>
            <a:r>
              <a:rPr lang="en-US" dirty="0"/>
              <a:t>137 or above=6</a:t>
            </a:r>
          </a:p>
        </p:txBody>
      </p:sp>
      <p:sp>
        <p:nvSpPr>
          <p:cNvPr id="4" name="Slide Number Placeholder 3"/>
          <p:cNvSpPr>
            <a:spLocks noGrp="1"/>
          </p:cNvSpPr>
          <p:nvPr>
            <p:ph type="sldNum" sz="quarter" idx="5"/>
          </p:nvPr>
        </p:nvSpPr>
        <p:spPr/>
        <p:txBody>
          <a:bodyPr/>
          <a:lstStyle/>
          <a:p>
            <a:fld id="{6D93E0B1-0C21-4B1F-9036-D8F2F0729156}" type="slidenum">
              <a:rPr lang="en-GB" smtClean="0"/>
              <a:t>16</a:t>
            </a:fld>
            <a:endParaRPr lang="en-GB"/>
          </a:p>
        </p:txBody>
      </p:sp>
    </p:spTree>
    <p:extLst>
      <p:ext uri="{BB962C8B-B14F-4D97-AF65-F5344CB8AC3E}">
        <p14:creationId xmlns:p14="http://schemas.microsoft.com/office/powerpoint/2010/main" val="3851912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order them</a:t>
            </a:r>
          </a:p>
          <a:p>
            <a:endParaRPr lang="en-US" dirty="0"/>
          </a:p>
          <a:p>
            <a:r>
              <a:rPr lang="en-US" dirty="0"/>
              <a:t>Range= 11.4-2.8</a:t>
            </a:r>
          </a:p>
          <a:p>
            <a:endParaRPr lang="en-US" dirty="0"/>
          </a:p>
          <a:p>
            <a:r>
              <a:rPr lang="en-US" dirty="0"/>
              <a:t>IQR= 2.7</a:t>
            </a:r>
          </a:p>
          <a:p>
            <a:endParaRPr lang="en-US" dirty="0"/>
          </a:p>
          <a:p>
            <a:r>
              <a:rPr lang="en-US" dirty="0"/>
              <a:t>Q1=6.2</a:t>
            </a:r>
          </a:p>
          <a:p>
            <a:endParaRPr lang="en-US" dirty="0"/>
          </a:p>
          <a:p>
            <a:r>
              <a:rPr lang="en-US" dirty="0"/>
              <a:t>Q3=8.9</a:t>
            </a:r>
          </a:p>
          <a:p>
            <a:endParaRPr lang="en-US" dirty="0"/>
          </a:p>
          <a:p>
            <a:r>
              <a:rPr lang="en-US" dirty="0"/>
              <a:t>Median=7.3</a:t>
            </a:r>
          </a:p>
          <a:p>
            <a:endParaRPr lang="en-US" dirty="0"/>
          </a:p>
          <a:p>
            <a:r>
              <a:rPr lang="en-US" dirty="0"/>
              <a:t>N+1/2=15+1/2=8</a:t>
            </a:r>
          </a:p>
          <a:p>
            <a:endParaRPr lang="en-US" dirty="0"/>
          </a:p>
          <a:p>
            <a:r>
              <a:rPr lang="en-US" dirty="0"/>
              <a:t>N+1/4=16/4=4</a:t>
            </a:r>
          </a:p>
          <a:p>
            <a:endParaRPr lang="en-US" dirty="0"/>
          </a:p>
          <a:p>
            <a:r>
              <a:rPr lang="en-US" dirty="0"/>
              <a:t>3 x N+1/4=</a:t>
            </a:r>
          </a:p>
          <a:p>
            <a:endParaRPr lang="en-US" dirty="0"/>
          </a:p>
          <a:p>
            <a:r>
              <a:rPr lang="en-US" dirty="0"/>
              <a:t>IQR=q3-q1</a:t>
            </a:r>
          </a:p>
        </p:txBody>
      </p:sp>
      <p:sp>
        <p:nvSpPr>
          <p:cNvPr id="4" name="Slide Number Placeholder 3"/>
          <p:cNvSpPr>
            <a:spLocks noGrp="1"/>
          </p:cNvSpPr>
          <p:nvPr>
            <p:ph type="sldNum" sz="quarter" idx="5"/>
          </p:nvPr>
        </p:nvSpPr>
        <p:spPr/>
        <p:txBody>
          <a:bodyPr/>
          <a:lstStyle/>
          <a:p>
            <a:fld id="{6D93E0B1-0C21-4B1F-9036-D8F2F0729156}" type="slidenum">
              <a:rPr lang="en-GB" smtClean="0"/>
              <a:t>17</a:t>
            </a:fld>
            <a:endParaRPr lang="en-GB"/>
          </a:p>
        </p:txBody>
      </p:sp>
    </p:spTree>
    <p:extLst>
      <p:ext uri="{BB962C8B-B14F-4D97-AF65-F5344CB8AC3E}">
        <p14:creationId xmlns:p14="http://schemas.microsoft.com/office/powerpoint/2010/main" val="9467570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6F46960-5967-5840-B330-2ECD3C492CCD}"/>
              </a:ext>
            </a:extLst>
          </p:cNvPr>
          <p:cNvPicPr>
            <a:picLocks noChangeAspect="1"/>
          </p:cNvPicPr>
          <p:nvPr userDrawn="1"/>
        </p:nvPicPr>
        <p:blipFill>
          <a:blip r:embed="rId2"/>
          <a:stretch>
            <a:fillRect/>
          </a:stretch>
        </p:blipFill>
        <p:spPr>
          <a:xfrm>
            <a:off x="0" y="1608"/>
            <a:ext cx="9142570" cy="6856392"/>
          </a:xfrm>
          <a:prstGeom prst="rect">
            <a:avLst/>
          </a:prstGeom>
        </p:spPr>
      </p:pic>
    </p:spTree>
    <p:extLst>
      <p:ext uri="{BB962C8B-B14F-4D97-AF65-F5344CB8AC3E}">
        <p14:creationId xmlns:p14="http://schemas.microsoft.com/office/powerpoint/2010/main" val="385605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75DD430-9727-C844-A598-26063C75DEDD}"/>
              </a:ext>
            </a:extLst>
          </p:cNvPr>
          <p:cNvPicPr>
            <a:picLocks noChangeAspect="1"/>
          </p:cNvPicPr>
          <p:nvPr userDrawn="1"/>
        </p:nvPicPr>
        <p:blipFill>
          <a:blip r:embed="rId2"/>
          <a:stretch>
            <a:fillRect/>
          </a:stretch>
        </p:blipFill>
        <p:spPr>
          <a:xfrm>
            <a:off x="1430" y="1609"/>
            <a:ext cx="9142570" cy="6856391"/>
          </a:xfrm>
          <a:prstGeom prst="rect">
            <a:avLst/>
          </a:prstGeom>
        </p:spPr>
      </p:pic>
    </p:spTree>
    <p:extLst>
      <p:ext uri="{BB962C8B-B14F-4D97-AF65-F5344CB8AC3E}">
        <p14:creationId xmlns:p14="http://schemas.microsoft.com/office/powerpoint/2010/main" val="201850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E27B-905F-8D4A-843C-3474D8580484}"/>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p>
        </p:txBody>
      </p:sp>
      <p:pic>
        <p:nvPicPr>
          <p:cNvPr id="3" name="Picture 2">
            <a:extLst>
              <a:ext uri="{FF2B5EF4-FFF2-40B4-BE49-F238E27FC236}">
                <a16:creationId xmlns:a16="http://schemas.microsoft.com/office/drawing/2014/main" id="{256C56AE-3A23-1C42-844F-6CF0A6D9248F}"/>
              </a:ext>
            </a:extLst>
          </p:cNvPr>
          <p:cNvPicPr>
            <a:picLocks noChangeAspect="1"/>
          </p:cNvPicPr>
          <p:nvPr userDrawn="1"/>
        </p:nvPicPr>
        <p:blipFill>
          <a:blip r:embed="rId2"/>
          <a:stretch>
            <a:fillRect/>
          </a:stretch>
        </p:blipFill>
        <p:spPr>
          <a:xfrm>
            <a:off x="1430" y="1609"/>
            <a:ext cx="9142570" cy="6856391"/>
          </a:xfrm>
          <a:prstGeom prst="rect">
            <a:avLst/>
          </a:prstGeom>
        </p:spPr>
      </p:pic>
      <p:sp>
        <p:nvSpPr>
          <p:cNvPr id="4" name="Title Placeholder 1">
            <a:extLst>
              <a:ext uri="{FF2B5EF4-FFF2-40B4-BE49-F238E27FC236}">
                <a16:creationId xmlns:a16="http://schemas.microsoft.com/office/drawing/2014/main" id="{04403AFC-BAD3-6842-84A1-706291FF1B09}"/>
              </a:ext>
            </a:extLst>
          </p:cNvPr>
          <p:cNvSpPr txBox="1">
            <a:spLocks/>
          </p:cNvSpPr>
          <p:nvPr userDrawn="1"/>
        </p:nvSpPr>
        <p:spPr>
          <a:xfrm>
            <a:off x="515438" y="817971"/>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Click to edit Master title style</a:t>
            </a:r>
          </a:p>
        </p:txBody>
      </p:sp>
      <p:sp>
        <p:nvSpPr>
          <p:cNvPr id="5" name="Text Placeholder 2">
            <a:extLst>
              <a:ext uri="{FF2B5EF4-FFF2-40B4-BE49-F238E27FC236}">
                <a16:creationId xmlns:a16="http://schemas.microsoft.com/office/drawing/2014/main" id="{88E6AF9C-A5C0-3B4D-AE1C-1AB44F07258F}"/>
              </a:ext>
            </a:extLst>
          </p:cNvPr>
          <p:cNvSpPr>
            <a:spLocks noGrp="1"/>
          </p:cNvSpPr>
          <p:nvPr>
            <p:ph idx="1"/>
          </p:nvPr>
        </p:nvSpPr>
        <p:spPr>
          <a:xfrm>
            <a:off x="628650" y="1924413"/>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9990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49F9821-70B3-4328-A350-80CCB20B9BC6}" type="datetimeFigureOut">
              <a:rPr lang="en-US" smtClean="0"/>
              <a:pPr/>
              <a:t>12/5/23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11D78-A4CE-4E8D-8E38-CF9315FA1603}"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extLst>
      <p:ext uri="{BB962C8B-B14F-4D97-AF65-F5344CB8AC3E}">
        <p14:creationId xmlns:p14="http://schemas.microsoft.com/office/powerpoint/2010/main" val="71884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442E2965-B75C-DEB4-7D32-17FA582F54F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C8F745B4-25BB-E73F-BDDE-EAD45F9B3A8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ECD87FDD-C385-EDB2-F52A-4D5B201B14BF}"/>
              </a:ext>
            </a:extLst>
          </p:cNvPr>
          <p:cNvSpPr>
            <a:spLocks noGrp="1" noChangeArrowheads="1"/>
          </p:cNvSpPr>
          <p:nvPr>
            <p:ph type="sldNum" sz="quarter" idx="12"/>
          </p:nvPr>
        </p:nvSpPr>
        <p:spPr>
          <a:ln/>
        </p:spPr>
        <p:txBody>
          <a:bodyPr/>
          <a:lstStyle>
            <a:lvl1pPr>
              <a:defRPr/>
            </a:lvl1pPr>
          </a:lstStyle>
          <a:p>
            <a:fld id="{DF35FA02-3CF5-E143-B23D-405388B8D993}" type="slidenum">
              <a:rPr lang="en-US" altLang="en-US"/>
              <a:pPr/>
              <a:t>‹#›</a:t>
            </a:fld>
            <a:endParaRPr lang="en-US" altLang="en-US"/>
          </a:p>
        </p:txBody>
      </p:sp>
    </p:spTree>
    <p:extLst>
      <p:ext uri="{BB962C8B-B14F-4D97-AF65-F5344CB8AC3E}">
        <p14:creationId xmlns:p14="http://schemas.microsoft.com/office/powerpoint/2010/main" val="240688358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654782"/>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66" r:id="rId3"/>
    <p:sldLayoutId id="2147483667" r:id="rId4"/>
    <p:sldLayoutId id="2147483669"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D9DC-0E2E-E441-A202-9918A6F2F6BA}"/>
              </a:ext>
            </a:extLst>
          </p:cNvPr>
          <p:cNvSpPr txBox="1">
            <a:spLocks/>
          </p:cNvSpPr>
          <p:nvPr/>
        </p:nvSpPr>
        <p:spPr>
          <a:xfrm>
            <a:off x="780891" y="2527439"/>
            <a:ext cx="7772400" cy="6460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600" b="1" dirty="0">
                <a:solidFill>
                  <a:schemeClr val="bg1"/>
                </a:solidFill>
                <a:latin typeface="Arial" panose="020B0604020202020204" pitchFamily="34" charset="0"/>
                <a:cs typeface="Arial" panose="020B0604020202020204" pitchFamily="34" charset="0"/>
              </a:rPr>
              <a:t>Numerical Analysis</a:t>
            </a:r>
            <a:endParaRPr lang="en-GB" sz="6600" b="1" dirty="0">
              <a:solidFill>
                <a:schemeClr val="bg1"/>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7433A97-FCB8-7341-A18D-D171B3A5AD4E}"/>
              </a:ext>
            </a:extLst>
          </p:cNvPr>
          <p:cNvSpPr txBox="1">
            <a:spLocks/>
          </p:cNvSpPr>
          <p:nvPr/>
        </p:nvSpPr>
        <p:spPr>
          <a:xfrm>
            <a:off x="598011" y="4015482"/>
            <a:ext cx="7772400" cy="64969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6000" kern="1200">
                <a:solidFill>
                  <a:schemeClr val="accent6">
                    <a:lumMod val="50000"/>
                  </a:schemeClr>
                </a:solidFill>
                <a:latin typeface="Arial" panose="020B0604020202020204" pitchFamily="34" charset="0"/>
                <a:ea typeface="+mn-ea"/>
                <a:cs typeface="Arial" panose="020B0604020202020204" pitchFamily="34" charset="0"/>
              </a:defRPr>
            </a:lvl1pPr>
            <a:lvl2pPr marL="457200" indent="0" algn="ctr" defTabSz="457200" rtl="0" eaLnBrk="1" latinLnBrk="0" hangingPunct="1">
              <a:spcBef>
                <a:spcPct val="20000"/>
              </a:spcBef>
              <a:buFont typeface="Arial"/>
              <a:buNone/>
              <a:defRPr sz="28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457200" rtl="0" eaLnBrk="1" latinLnBrk="0" hangingPunct="1">
              <a:spcBef>
                <a:spcPct val="20000"/>
              </a:spcBef>
              <a:buFont typeface="Arial"/>
              <a:buNone/>
              <a:defRPr sz="24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Seminar Session 2</a:t>
            </a:r>
          </a:p>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Russell Kabir, PhD</a:t>
            </a:r>
            <a:endParaRPr kumimoji="0" lang="en-GB" sz="2400" b="0" i="0" u="none" strike="noStrike" kern="1200" cap="none" spc="0" normalizeH="0" baseline="0" noProof="0" dirty="0">
              <a:ln>
                <a:noFill/>
              </a:ln>
              <a:solidFill>
                <a:schemeClr val="bg1"/>
              </a:solidFill>
              <a:effectLst/>
              <a:uLnTx/>
              <a:uFillTx/>
            </a:endParaRPr>
          </a:p>
        </p:txBody>
      </p:sp>
      <p:sp>
        <p:nvSpPr>
          <p:cNvPr id="4" name="TextBox 3">
            <a:extLst>
              <a:ext uri="{FF2B5EF4-FFF2-40B4-BE49-F238E27FC236}">
                <a16:creationId xmlns:a16="http://schemas.microsoft.com/office/drawing/2014/main" id="{5455B212-23F3-0942-89E4-2FB419A91ED9}"/>
              </a:ext>
            </a:extLst>
          </p:cNvPr>
          <p:cNvSpPr txBox="1"/>
          <p:nvPr/>
        </p:nvSpPr>
        <p:spPr>
          <a:xfrm>
            <a:off x="2412274" y="3248297"/>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243093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8E0D6D-AB88-7ECB-7476-C52225751290}"/>
              </a:ext>
            </a:extLst>
          </p:cNvPr>
          <p:cNvSpPr txBox="1"/>
          <p:nvPr/>
        </p:nvSpPr>
        <p:spPr>
          <a:xfrm>
            <a:off x="2428875" y="614363"/>
            <a:ext cx="3691716" cy="369332"/>
          </a:xfrm>
          <a:prstGeom prst="rect">
            <a:avLst/>
          </a:prstGeom>
          <a:noFill/>
        </p:spPr>
        <p:txBody>
          <a:bodyPr wrap="none" rtlCol="0">
            <a:spAutoFit/>
          </a:bodyPr>
          <a:lstStyle/>
          <a:p>
            <a:r>
              <a:rPr lang="en-US" dirty="0"/>
              <a:t>Distribution : the Normal Distribution</a:t>
            </a:r>
          </a:p>
        </p:txBody>
      </p:sp>
      <p:sp>
        <p:nvSpPr>
          <p:cNvPr id="3" name="TextBox 4">
            <a:extLst>
              <a:ext uri="{FF2B5EF4-FFF2-40B4-BE49-F238E27FC236}">
                <a16:creationId xmlns:a16="http://schemas.microsoft.com/office/drawing/2014/main" id="{BDC99D39-4229-045C-D39F-C3E35E98DC20}"/>
              </a:ext>
            </a:extLst>
          </p:cNvPr>
          <p:cNvSpPr txBox="1">
            <a:spLocks noChangeArrowheads="1"/>
          </p:cNvSpPr>
          <p:nvPr/>
        </p:nvSpPr>
        <p:spPr bwMode="auto">
          <a:xfrm>
            <a:off x="250825" y="1695451"/>
            <a:ext cx="86423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anose="020B0604020202020204" pitchFamily="34" charset="0"/>
                <a:cs typeface="Arial" panose="020B0604020202020204" pitchFamily="34" charset="0"/>
              </a:defRPr>
            </a:lvl1pPr>
            <a:lvl2pPr marL="742950" indent="-285750" eaLnBrk="0" hangingPunct="0">
              <a:defRPr sz="2000">
                <a:solidFill>
                  <a:schemeClr val="tx1"/>
                </a:solidFill>
                <a:latin typeface="Arial" panose="020B0604020202020204" pitchFamily="34" charset="0"/>
                <a:cs typeface="Arial" panose="020B0604020202020204" pitchFamily="34" charset="0"/>
              </a:defRPr>
            </a:lvl2pPr>
            <a:lvl3pPr marL="1143000" indent="-228600" eaLnBrk="0" hangingPunct="0">
              <a:defRPr sz="2000">
                <a:solidFill>
                  <a:schemeClr val="tx1"/>
                </a:solidFill>
                <a:latin typeface="Arial" panose="020B0604020202020204" pitchFamily="34" charset="0"/>
                <a:cs typeface="Arial" panose="020B0604020202020204" pitchFamily="34" charset="0"/>
              </a:defRPr>
            </a:lvl3pPr>
            <a:lvl4pPr marL="1600200" indent="-228600" eaLnBrk="0" hangingPunct="0">
              <a:defRPr sz="2000">
                <a:solidFill>
                  <a:schemeClr val="tx1"/>
                </a:solidFill>
                <a:latin typeface="Arial" panose="020B0604020202020204" pitchFamily="34" charset="0"/>
                <a:cs typeface="Arial" panose="020B0604020202020204" pitchFamily="34" charset="0"/>
              </a:defRPr>
            </a:lvl4pPr>
            <a:lvl5pPr marL="2057400" indent="-228600" eaLnBrk="0" hangingPunct="0">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000">
                <a:solidFill>
                  <a:schemeClr val="tx1"/>
                </a:solidFill>
                <a:latin typeface="Arial" panose="020B0604020202020204" pitchFamily="34" charset="0"/>
                <a:cs typeface="Arial" panose="020B0604020202020204" pitchFamily="34" charset="0"/>
              </a:defRPr>
            </a:lvl9pPr>
          </a:lstStyle>
          <a:p>
            <a:pPr eaLnBrk="1" hangingPunct="1"/>
            <a:r>
              <a:rPr lang="en-GB" altLang="en-US" sz="1800" dirty="0">
                <a:solidFill>
                  <a:srgbClr val="0000CC"/>
                </a:solidFill>
              </a:rPr>
              <a:t>Suppose we measure a ‘naturally occurring’ V (perhaps not salary!) in a big enough sample and plot frequency (y-axis) for each ‘standardised’ value (x-axis) of V</a:t>
            </a:r>
          </a:p>
        </p:txBody>
      </p:sp>
      <p:pic>
        <p:nvPicPr>
          <p:cNvPr id="4" name="Picture 3">
            <a:extLst>
              <a:ext uri="{FF2B5EF4-FFF2-40B4-BE49-F238E27FC236}">
                <a16:creationId xmlns:a16="http://schemas.microsoft.com/office/drawing/2014/main" id="{F47DE0F3-486A-5561-384F-DF244C7D9C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825" y="2341563"/>
            <a:ext cx="4664075"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Box 4">
            <a:extLst>
              <a:ext uri="{FF2B5EF4-FFF2-40B4-BE49-F238E27FC236}">
                <a16:creationId xmlns:a16="http://schemas.microsoft.com/office/drawing/2014/main" id="{9D59AD51-3C9B-CEE9-6D04-7B4D4CDD2F1E}"/>
              </a:ext>
            </a:extLst>
          </p:cNvPr>
          <p:cNvSpPr txBox="1"/>
          <p:nvPr/>
        </p:nvSpPr>
        <p:spPr>
          <a:xfrm>
            <a:off x="5122069" y="2341563"/>
            <a:ext cx="3563937" cy="4278313"/>
          </a:xfrm>
          <a:prstGeom prst="rect">
            <a:avLst/>
          </a:prstGeom>
          <a:noFill/>
        </p:spPr>
        <p:txBody>
          <a:bodyPr>
            <a:spAutoFit/>
          </a:bodyPr>
          <a:lstStyle/>
          <a:p>
            <a:pPr>
              <a:defRPr/>
            </a:pPr>
            <a:r>
              <a:rPr lang="en-GB" sz="1800" b="1" u="sng" dirty="0">
                <a:solidFill>
                  <a:srgbClr val="0000CC"/>
                </a:solidFill>
              </a:rPr>
              <a:t>Standard Normal Distribution</a:t>
            </a:r>
          </a:p>
          <a:p>
            <a:pPr marL="342900" indent="-342900">
              <a:buFont typeface="Arial" pitchFamily="34" charset="0"/>
              <a:buChar char="•"/>
              <a:defRPr/>
            </a:pPr>
            <a:endParaRPr lang="en-GB" sz="1000" dirty="0"/>
          </a:p>
          <a:p>
            <a:pPr marL="342900" indent="-342900">
              <a:buFont typeface="Arial" pitchFamily="34" charset="0"/>
              <a:buChar char="•"/>
              <a:defRPr/>
            </a:pPr>
            <a:r>
              <a:rPr lang="en-GB" sz="1800" dirty="0"/>
              <a:t>First, ‘standardise’ scores:</a:t>
            </a:r>
          </a:p>
          <a:p>
            <a:pPr>
              <a:defRPr/>
            </a:pPr>
            <a:r>
              <a:rPr lang="en-GB" sz="1800" dirty="0"/>
              <a:t>	z = </a:t>
            </a:r>
            <a:r>
              <a:rPr lang="en-GB" sz="1800" u="sng" dirty="0"/>
              <a:t>each score - mean</a:t>
            </a:r>
          </a:p>
          <a:p>
            <a:pPr>
              <a:defRPr/>
            </a:pPr>
            <a:r>
              <a:rPr lang="en-GB" sz="1800" dirty="0"/>
              <a:t>		SD</a:t>
            </a:r>
          </a:p>
          <a:p>
            <a:pPr>
              <a:defRPr/>
            </a:pPr>
            <a:r>
              <a:rPr lang="en-GB" sz="1800" i="1" dirty="0"/>
              <a:t>(‘standardising’: this way you can </a:t>
            </a:r>
            <a:r>
              <a:rPr lang="en-GB" sz="1800" i="1" u="sng" dirty="0"/>
              <a:t>compare</a:t>
            </a:r>
            <a:r>
              <a:rPr lang="en-GB" sz="1800" i="1" dirty="0"/>
              <a:t> between populations &amp; between </a:t>
            </a:r>
            <a:r>
              <a:rPr lang="en-GB" sz="1800" i="1" dirty="0" err="1"/>
              <a:t>Vs</a:t>
            </a:r>
            <a:r>
              <a:rPr lang="en-GB" sz="1800" i="1" dirty="0"/>
              <a:t> with different scales)</a:t>
            </a:r>
          </a:p>
          <a:p>
            <a:pPr marL="342900" indent="-342900">
              <a:buFont typeface="Arial" pitchFamily="34" charset="0"/>
              <a:buChar char="•"/>
              <a:defRPr/>
            </a:pPr>
            <a:endParaRPr lang="en-GB" sz="1000" dirty="0"/>
          </a:p>
          <a:p>
            <a:pPr marL="342900" indent="-342900">
              <a:buFont typeface="Arial" pitchFamily="34" charset="0"/>
              <a:buChar char="•"/>
              <a:defRPr/>
            </a:pPr>
            <a:r>
              <a:rPr lang="en-GB" sz="1800" dirty="0"/>
              <a:t>Plot z-scores…</a:t>
            </a:r>
          </a:p>
          <a:p>
            <a:pPr marL="342900" indent="-342900">
              <a:buFont typeface="Arial" pitchFamily="34" charset="0"/>
              <a:buChar char="•"/>
              <a:defRPr/>
            </a:pPr>
            <a:r>
              <a:rPr lang="en-GB" sz="1800" dirty="0"/>
              <a:t>Symmetrical around 0 as the mean (= median = mode)</a:t>
            </a:r>
          </a:p>
          <a:p>
            <a:pPr marL="342900" indent="-342900">
              <a:buFont typeface="Arial" pitchFamily="34" charset="0"/>
              <a:buChar char="•"/>
              <a:defRPr/>
            </a:pPr>
            <a:r>
              <a:rPr lang="en-GB" sz="1800" dirty="0"/>
              <a:t>Most people (&gt;95%) lie in 2 SDs either side of mean</a:t>
            </a:r>
          </a:p>
          <a:p>
            <a:pPr marL="342900" indent="-342900">
              <a:buFont typeface="Arial" pitchFamily="34" charset="0"/>
              <a:buChar char="•"/>
              <a:defRPr/>
            </a:pPr>
            <a:r>
              <a:rPr lang="en-GB" sz="1800" dirty="0"/>
              <a:t>Tails trail off beyond to meet x-axis at infinity</a:t>
            </a:r>
          </a:p>
        </p:txBody>
      </p:sp>
    </p:spTree>
    <p:extLst>
      <p:ext uri="{BB962C8B-B14F-4D97-AF65-F5344CB8AC3E}">
        <p14:creationId xmlns:p14="http://schemas.microsoft.com/office/powerpoint/2010/main" val="2754170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75BE20-7E16-2C70-1F04-FFE5CC2306A4}"/>
              </a:ext>
            </a:extLst>
          </p:cNvPr>
          <p:cNvSpPr txBox="1"/>
          <p:nvPr/>
        </p:nvSpPr>
        <p:spPr>
          <a:xfrm>
            <a:off x="2543175" y="245031"/>
            <a:ext cx="4572000" cy="738664"/>
          </a:xfrm>
          <a:prstGeom prst="rect">
            <a:avLst/>
          </a:prstGeom>
          <a:noFill/>
        </p:spPr>
        <p:txBody>
          <a:bodyPr wrap="square">
            <a:spAutoFit/>
          </a:bodyPr>
          <a:lstStyle/>
          <a:p>
            <a:r>
              <a:rPr lang="en-GB" altLang="en-US" sz="2400" dirty="0"/>
              <a:t>Other Distributions</a:t>
            </a:r>
            <a:br>
              <a:rPr lang="en-GB" altLang="en-US" dirty="0"/>
            </a:br>
            <a:r>
              <a:rPr lang="en-GB" altLang="en-US" sz="1800" dirty="0"/>
              <a:t>Skewness and Kurtosis</a:t>
            </a:r>
            <a:endParaRPr lang="en-US" dirty="0"/>
          </a:p>
        </p:txBody>
      </p:sp>
      <p:sp>
        <p:nvSpPr>
          <p:cNvPr id="4" name="Text Placeholder 2">
            <a:extLst>
              <a:ext uri="{FF2B5EF4-FFF2-40B4-BE49-F238E27FC236}">
                <a16:creationId xmlns:a16="http://schemas.microsoft.com/office/drawing/2014/main" id="{F4A3F923-5882-8DB8-BBCC-44D5A9FC1854}"/>
              </a:ext>
            </a:extLst>
          </p:cNvPr>
          <p:cNvSpPr txBox="1">
            <a:spLocks/>
          </p:cNvSpPr>
          <p:nvPr/>
        </p:nvSpPr>
        <p:spPr>
          <a:xfrm>
            <a:off x="457200" y="1899681"/>
            <a:ext cx="4171950" cy="471328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Tx/>
              <a:buNone/>
              <a:defRPr/>
            </a:pPr>
            <a:r>
              <a:rPr lang="en-GB" sz="2000" dirty="0"/>
              <a:t>Skewed distribution</a:t>
            </a:r>
          </a:p>
          <a:p>
            <a:pPr>
              <a:spcBef>
                <a:spcPts val="0"/>
              </a:spcBef>
              <a:defRPr/>
            </a:pPr>
            <a:r>
              <a:rPr lang="en-GB" sz="2000" dirty="0"/>
              <a:t>Asymmetrical</a:t>
            </a:r>
            <a:endParaRPr lang="en-GB" dirty="0"/>
          </a:p>
          <a:p>
            <a:pPr>
              <a:spcBef>
                <a:spcPts val="0"/>
              </a:spcBef>
              <a:defRPr/>
            </a:pPr>
            <a:r>
              <a:rPr lang="en-GB" sz="2000" dirty="0"/>
              <a:t>Mean not = typical value</a:t>
            </a:r>
          </a:p>
          <a:p>
            <a:pPr>
              <a:spcBef>
                <a:spcPts val="0"/>
              </a:spcBef>
              <a:defRPr/>
            </a:pPr>
            <a:endParaRPr lang="en-GB" sz="2000" dirty="0"/>
          </a:p>
          <a:p>
            <a:pPr marL="0" indent="0">
              <a:buFontTx/>
              <a:buNone/>
              <a:defRPr/>
            </a:pPr>
            <a:endParaRPr lang="en-GB" sz="1000" dirty="0"/>
          </a:p>
          <a:p>
            <a:pPr marL="0" indent="0">
              <a:buFontTx/>
              <a:buNone/>
              <a:defRPr/>
            </a:pPr>
            <a:r>
              <a:rPr lang="en-GB" sz="2000" dirty="0"/>
              <a:t>Kurtosis</a:t>
            </a:r>
          </a:p>
          <a:p>
            <a:pPr>
              <a:spcBef>
                <a:spcPts val="0"/>
              </a:spcBef>
              <a:defRPr/>
            </a:pPr>
            <a:r>
              <a:rPr lang="en-GB" sz="2000" dirty="0"/>
              <a:t> + sharper than normal</a:t>
            </a:r>
          </a:p>
          <a:p>
            <a:pPr marL="0" indent="0">
              <a:spcBef>
                <a:spcPts val="0"/>
              </a:spcBef>
              <a:buFontTx/>
              <a:buNone/>
              <a:defRPr/>
            </a:pPr>
            <a:r>
              <a:rPr lang="en-GB" sz="2000" dirty="0"/>
              <a:t>	- flatter than normal</a:t>
            </a:r>
          </a:p>
        </p:txBody>
      </p:sp>
      <p:pic>
        <p:nvPicPr>
          <p:cNvPr id="5" name="Picture 4">
            <a:extLst>
              <a:ext uri="{FF2B5EF4-FFF2-40B4-BE49-F238E27FC236}">
                <a16:creationId xmlns:a16="http://schemas.microsoft.com/office/drawing/2014/main" id="{6920E5F6-92A5-164A-01D9-67F6C7EC54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3838" y="4365625"/>
            <a:ext cx="4176713" cy="2024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2">
            <a:extLst>
              <a:ext uri="{FF2B5EF4-FFF2-40B4-BE49-F238E27FC236}">
                <a16:creationId xmlns:a16="http://schemas.microsoft.com/office/drawing/2014/main" id="{BD916044-C5D6-2A63-CF91-2F8567643D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7575" y="1899681"/>
            <a:ext cx="3959225" cy="2233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D23FE386-F681-3F38-0525-499834D59F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2174" y="4346575"/>
            <a:ext cx="4010025" cy="2043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5430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D330D3-F81E-9B0C-7646-F2454D3317D0}"/>
              </a:ext>
            </a:extLst>
          </p:cNvPr>
          <p:cNvSpPr txBox="1"/>
          <p:nvPr/>
        </p:nvSpPr>
        <p:spPr>
          <a:xfrm>
            <a:off x="2557462" y="415409"/>
            <a:ext cx="4572000" cy="369332"/>
          </a:xfrm>
          <a:prstGeom prst="rect">
            <a:avLst/>
          </a:prstGeom>
          <a:noFill/>
        </p:spPr>
        <p:txBody>
          <a:bodyPr wrap="square">
            <a:spAutoFit/>
          </a:bodyPr>
          <a:lstStyle/>
          <a:p>
            <a:r>
              <a:rPr lang="en-GB" altLang="en-US" sz="1800" dirty="0"/>
              <a:t>Comparing Distributions: Box Plots</a:t>
            </a:r>
            <a:endParaRPr lang="en-US" dirty="0"/>
          </a:p>
        </p:txBody>
      </p:sp>
      <p:pic>
        <p:nvPicPr>
          <p:cNvPr id="5" name="Picture 4" descr="A graph showing different groups of people&#10;&#10;Description automatically generated">
            <a:extLst>
              <a:ext uri="{FF2B5EF4-FFF2-40B4-BE49-F238E27FC236}">
                <a16:creationId xmlns:a16="http://schemas.microsoft.com/office/drawing/2014/main" id="{37A8BDBC-8468-D712-BAE7-1513FF24F95C}"/>
              </a:ext>
            </a:extLst>
          </p:cNvPr>
          <p:cNvPicPr>
            <a:picLocks noChangeAspect="1"/>
          </p:cNvPicPr>
          <p:nvPr/>
        </p:nvPicPr>
        <p:blipFill>
          <a:blip r:embed="rId2"/>
          <a:stretch>
            <a:fillRect/>
          </a:stretch>
        </p:blipFill>
        <p:spPr>
          <a:xfrm>
            <a:off x="957262" y="1756875"/>
            <a:ext cx="7772400" cy="4599991"/>
          </a:xfrm>
          <a:prstGeom prst="rect">
            <a:avLst/>
          </a:prstGeom>
        </p:spPr>
      </p:pic>
    </p:spTree>
    <p:extLst>
      <p:ext uri="{BB962C8B-B14F-4D97-AF65-F5344CB8AC3E}">
        <p14:creationId xmlns:p14="http://schemas.microsoft.com/office/powerpoint/2010/main" val="28684240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C7FA38-D17D-31B2-878C-BB6D3F68FB43}"/>
              </a:ext>
            </a:extLst>
          </p:cNvPr>
          <p:cNvSpPr txBox="1"/>
          <p:nvPr/>
        </p:nvSpPr>
        <p:spPr>
          <a:xfrm>
            <a:off x="2786063" y="2800350"/>
            <a:ext cx="2328862" cy="369332"/>
          </a:xfrm>
          <a:prstGeom prst="rect">
            <a:avLst/>
          </a:prstGeom>
          <a:noFill/>
        </p:spPr>
        <p:txBody>
          <a:bodyPr wrap="square" rtlCol="0">
            <a:spAutoFit/>
          </a:bodyPr>
          <a:lstStyle/>
          <a:p>
            <a:r>
              <a:rPr lang="en-US" dirty="0"/>
              <a:t>Activities </a:t>
            </a:r>
          </a:p>
        </p:txBody>
      </p:sp>
    </p:spTree>
    <p:extLst>
      <p:ext uri="{BB962C8B-B14F-4D97-AF65-F5344CB8AC3E}">
        <p14:creationId xmlns:p14="http://schemas.microsoft.com/office/powerpoint/2010/main" val="4181837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081508-4929-10FE-3362-E7FB4F8B1BEA}"/>
              </a:ext>
            </a:extLst>
          </p:cNvPr>
          <p:cNvSpPr txBox="1"/>
          <p:nvPr/>
        </p:nvSpPr>
        <p:spPr>
          <a:xfrm>
            <a:off x="2449286" y="669471"/>
            <a:ext cx="3206647" cy="369332"/>
          </a:xfrm>
          <a:prstGeom prst="rect">
            <a:avLst/>
          </a:prstGeom>
          <a:noFill/>
        </p:spPr>
        <p:txBody>
          <a:bodyPr wrap="none" rtlCol="0">
            <a:spAutoFit/>
          </a:bodyPr>
          <a:lstStyle/>
          <a:p>
            <a:r>
              <a:rPr lang="en-US" dirty="0"/>
              <a:t>Grouped Frequency Distribution</a:t>
            </a:r>
          </a:p>
        </p:txBody>
      </p:sp>
      <p:sp>
        <p:nvSpPr>
          <p:cNvPr id="3" name="TextBox 2">
            <a:extLst>
              <a:ext uri="{FF2B5EF4-FFF2-40B4-BE49-F238E27FC236}">
                <a16:creationId xmlns:a16="http://schemas.microsoft.com/office/drawing/2014/main" id="{5C10013C-593B-59D0-CF81-F86526813B80}"/>
              </a:ext>
            </a:extLst>
          </p:cNvPr>
          <p:cNvSpPr txBox="1"/>
          <p:nvPr/>
        </p:nvSpPr>
        <p:spPr>
          <a:xfrm>
            <a:off x="391886" y="1910443"/>
            <a:ext cx="8327571" cy="1200329"/>
          </a:xfrm>
          <a:prstGeom prst="rect">
            <a:avLst/>
          </a:prstGeom>
          <a:noFill/>
        </p:spPr>
        <p:txBody>
          <a:bodyPr wrap="square" rtlCol="0">
            <a:spAutoFit/>
          </a:bodyPr>
          <a:lstStyle/>
          <a:p>
            <a:pPr algn="l"/>
            <a:r>
              <a:rPr lang="en-GB" b="0" i="0" u="none" strike="noStrike" dirty="0">
                <a:solidFill>
                  <a:srgbClr val="333333"/>
                </a:solidFill>
                <a:effectLst/>
                <a:latin typeface="Verdana" panose="020B0604030504040204" pitchFamily="34" charset="0"/>
              </a:rPr>
              <a:t>These are the numbers of newspapers sold at a local shop over the last 10 days:</a:t>
            </a:r>
          </a:p>
          <a:p>
            <a:pPr algn="ctr"/>
            <a:r>
              <a:rPr lang="en-GB" b="0" i="0" u="none" strike="noStrike" dirty="0">
                <a:effectLst/>
                <a:highlight>
                  <a:srgbClr val="FFFF00"/>
                </a:highlight>
                <a:latin typeface="Verdana" panose="020B0604030504040204" pitchFamily="34" charset="0"/>
              </a:rPr>
              <a:t>22, 20, 18, 23, 20, 25, 22, 20, 18, 20</a:t>
            </a:r>
          </a:p>
          <a:p>
            <a:endParaRPr lang="en-US" dirty="0"/>
          </a:p>
        </p:txBody>
      </p:sp>
      <p:graphicFrame>
        <p:nvGraphicFramePr>
          <p:cNvPr id="5" name="Table 5">
            <a:extLst>
              <a:ext uri="{FF2B5EF4-FFF2-40B4-BE49-F238E27FC236}">
                <a16:creationId xmlns:a16="http://schemas.microsoft.com/office/drawing/2014/main" id="{C4406FE3-A892-E971-94A0-0F722A886859}"/>
              </a:ext>
            </a:extLst>
          </p:cNvPr>
          <p:cNvGraphicFramePr>
            <a:graphicFrameLocks noGrp="1"/>
          </p:cNvGraphicFramePr>
          <p:nvPr>
            <p:extLst>
              <p:ext uri="{D42A27DB-BD31-4B8C-83A1-F6EECF244321}">
                <p14:modId xmlns:p14="http://schemas.microsoft.com/office/powerpoint/2010/main" val="3880440388"/>
              </p:ext>
            </p:extLst>
          </p:nvPr>
        </p:nvGraphicFramePr>
        <p:xfrm>
          <a:off x="1393371" y="2964152"/>
          <a:ext cx="6096000" cy="333756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1250950664"/>
                    </a:ext>
                  </a:extLst>
                </a:gridCol>
                <a:gridCol w="3048000">
                  <a:extLst>
                    <a:ext uri="{9D8B030D-6E8A-4147-A177-3AD203B41FA5}">
                      <a16:colId xmlns:a16="http://schemas.microsoft.com/office/drawing/2014/main" val="898373505"/>
                    </a:ext>
                  </a:extLst>
                </a:gridCol>
              </a:tblGrid>
              <a:tr h="370840">
                <a:tc>
                  <a:txBody>
                    <a:bodyPr/>
                    <a:lstStyle/>
                    <a:p>
                      <a:r>
                        <a:rPr lang="en-US" dirty="0"/>
                        <a:t>Papers sold</a:t>
                      </a:r>
                    </a:p>
                  </a:txBody>
                  <a:tcPr/>
                </a:tc>
                <a:tc>
                  <a:txBody>
                    <a:bodyPr/>
                    <a:lstStyle/>
                    <a:p>
                      <a:r>
                        <a:rPr lang="en-US" dirty="0"/>
                        <a:t>Frequency</a:t>
                      </a:r>
                    </a:p>
                  </a:txBody>
                  <a:tcPr/>
                </a:tc>
                <a:extLst>
                  <a:ext uri="{0D108BD9-81ED-4DB2-BD59-A6C34878D82A}">
                    <a16:rowId xmlns:a16="http://schemas.microsoft.com/office/drawing/2014/main" val="2297566739"/>
                  </a:ext>
                </a:extLst>
              </a:tr>
              <a:tr h="370840">
                <a:tc>
                  <a:txBody>
                    <a:bodyPr/>
                    <a:lstStyle/>
                    <a:p>
                      <a:r>
                        <a:rPr lang="en-US" dirty="0"/>
                        <a:t>18</a:t>
                      </a:r>
                    </a:p>
                  </a:txBody>
                  <a:tcPr/>
                </a:tc>
                <a:tc>
                  <a:txBody>
                    <a:bodyPr/>
                    <a:lstStyle/>
                    <a:p>
                      <a:r>
                        <a:rPr lang="en-US" dirty="0"/>
                        <a:t>2</a:t>
                      </a:r>
                    </a:p>
                  </a:txBody>
                  <a:tcPr/>
                </a:tc>
                <a:extLst>
                  <a:ext uri="{0D108BD9-81ED-4DB2-BD59-A6C34878D82A}">
                    <a16:rowId xmlns:a16="http://schemas.microsoft.com/office/drawing/2014/main" val="2478368909"/>
                  </a:ext>
                </a:extLst>
              </a:tr>
              <a:tr h="370840">
                <a:tc>
                  <a:txBody>
                    <a:bodyPr/>
                    <a:lstStyle/>
                    <a:p>
                      <a:r>
                        <a:rPr lang="en-US" dirty="0"/>
                        <a:t>19</a:t>
                      </a:r>
                    </a:p>
                  </a:txBody>
                  <a:tcPr/>
                </a:tc>
                <a:tc>
                  <a:txBody>
                    <a:bodyPr/>
                    <a:lstStyle/>
                    <a:p>
                      <a:r>
                        <a:rPr lang="en-US" dirty="0"/>
                        <a:t>0</a:t>
                      </a:r>
                    </a:p>
                  </a:txBody>
                  <a:tcPr/>
                </a:tc>
                <a:extLst>
                  <a:ext uri="{0D108BD9-81ED-4DB2-BD59-A6C34878D82A}">
                    <a16:rowId xmlns:a16="http://schemas.microsoft.com/office/drawing/2014/main" val="1350059742"/>
                  </a:ext>
                </a:extLst>
              </a:tr>
              <a:tr h="370840">
                <a:tc>
                  <a:txBody>
                    <a:bodyPr/>
                    <a:lstStyle/>
                    <a:p>
                      <a:r>
                        <a:rPr lang="en-US" dirty="0"/>
                        <a:t>20</a:t>
                      </a:r>
                    </a:p>
                  </a:txBody>
                  <a:tcPr/>
                </a:tc>
                <a:tc>
                  <a:txBody>
                    <a:bodyPr/>
                    <a:lstStyle/>
                    <a:p>
                      <a:r>
                        <a:rPr lang="en-US" dirty="0"/>
                        <a:t>4</a:t>
                      </a:r>
                    </a:p>
                  </a:txBody>
                  <a:tcPr/>
                </a:tc>
                <a:extLst>
                  <a:ext uri="{0D108BD9-81ED-4DB2-BD59-A6C34878D82A}">
                    <a16:rowId xmlns:a16="http://schemas.microsoft.com/office/drawing/2014/main" val="2033652417"/>
                  </a:ext>
                </a:extLst>
              </a:tr>
              <a:tr h="370840">
                <a:tc>
                  <a:txBody>
                    <a:bodyPr/>
                    <a:lstStyle/>
                    <a:p>
                      <a:r>
                        <a:rPr lang="en-US" dirty="0"/>
                        <a:t>21</a:t>
                      </a:r>
                    </a:p>
                  </a:txBody>
                  <a:tcPr/>
                </a:tc>
                <a:tc>
                  <a:txBody>
                    <a:bodyPr/>
                    <a:lstStyle/>
                    <a:p>
                      <a:r>
                        <a:rPr lang="en-US" dirty="0"/>
                        <a:t>0</a:t>
                      </a:r>
                    </a:p>
                  </a:txBody>
                  <a:tcPr/>
                </a:tc>
                <a:extLst>
                  <a:ext uri="{0D108BD9-81ED-4DB2-BD59-A6C34878D82A}">
                    <a16:rowId xmlns:a16="http://schemas.microsoft.com/office/drawing/2014/main" val="1932389370"/>
                  </a:ext>
                </a:extLst>
              </a:tr>
              <a:tr h="370840">
                <a:tc>
                  <a:txBody>
                    <a:bodyPr/>
                    <a:lstStyle/>
                    <a:p>
                      <a:r>
                        <a:rPr lang="en-US" dirty="0"/>
                        <a:t>22</a:t>
                      </a:r>
                    </a:p>
                  </a:txBody>
                  <a:tcPr/>
                </a:tc>
                <a:tc>
                  <a:txBody>
                    <a:bodyPr/>
                    <a:lstStyle/>
                    <a:p>
                      <a:r>
                        <a:rPr lang="en-US" dirty="0"/>
                        <a:t>2</a:t>
                      </a:r>
                    </a:p>
                  </a:txBody>
                  <a:tcPr/>
                </a:tc>
                <a:extLst>
                  <a:ext uri="{0D108BD9-81ED-4DB2-BD59-A6C34878D82A}">
                    <a16:rowId xmlns:a16="http://schemas.microsoft.com/office/drawing/2014/main" val="671271988"/>
                  </a:ext>
                </a:extLst>
              </a:tr>
              <a:tr h="370840">
                <a:tc>
                  <a:txBody>
                    <a:bodyPr/>
                    <a:lstStyle/>
                    <a:p>
                      <a:r>
                        <a:rPr lang="en-US" dirty="0"/>
                        <a:t>23</a:t>
                      </a:r>
                    </a:p>
                  </a:txBody>
                  <a:tcPr/>
                </a:tc>
                <a:tc>
                  <a:txBody>
                    <a:bodyPr/>
                    <a:lstStyle/>
                    <a:p>
                      <a:r>
                        <a:rPr lang="en-US" dirty="0"/>
                        <a:t>1</a:t>
                      </a:r>
                    </a:p>
                  </a:txBody>
                  <a:tcPr/>
                </a:tc>
                <a:extLst>
                  <a:ext uri="{0D108BD9-81ED-4DB2-BD59-A6C34878D82A}">
                    <a16:rowId xmlns:a16="http://schemas.microsoft.com/office/drawing/2014/main" val="3037389579"/>
                  </a:ext>
                </a:extLst>
              </a:tr>
              <a:tr h="370840">
                <a:tc>
                  <a:txBody>
                    <a:bodyPr/>
                    <a:lstStyle/>
                    <a:p>
                      <a:r>
                        <a:rPr lang="en-US" dirty="0"/>
                        <a:t>24</a:t>
                      </a:r>
                    </a:p>
                  </a:txBody>
                  <a:tcPr/>
                </a:tc>
                <a:tc>
                  <a:txBody>
                    <a:bodyPr/>
                    <a:lstStyle/>
                    <a:p>
                      <a:r>
                        <a:rPr lang="en-US" dirty="0"/>
                        <a:t>0</a:t>
                      </a:r>
                    </a:p>
                  </a:txBody>
                  <a:tcPr/>
                </a:tc>
                <a:extLst>
                  <a:ext uri="{0D108BD9-81ED-4DB2-BD59-A6C34878D82A}">
                    <a16:rowId xmlns:a16="http://schemas.microsoft.com/office/drawing/2014/main" val="1985689009"/>
                  </a:ext>
                </a:extLst>
              </a:tr>
              <a:tr h="370840">
                <a:tc>
                  <a:txBody>
                    <a:bodyPr/>
                    <a:lstStyle/>
                    <a:p>
                      <a:r>
                        <a:rPr lang="en-US" dirty="0"/>
                        <a:t>25</a:t>
                      </a:r>
                    </a:p>
                  </a:txBody>
                  <a:tcPr/>
                </a:tc>
                <a:tc>
                  <a:txBody>
                    <a:bodyPr/>
                    <a:lstStyle/>
                    <a:p>
                      <a:r>
                        <a:rPr lang="en-US" dirty="0"/>
                        <a:t>1</a:t>
                      </a:r>
                    </a:p>
                  </a:txBody>
                  <a:tcPr/>
                </a:tc>
                <a:extLst>
                  <a:ext uri="{0D108BD9-81ED-4DB2-BD59-A6C34878D82A}">
                    <a16:rowId xmlns:a16="http://schemas.microsoft.com/office/drawing/2014/main" val="3368692945"/>
                  </a:ext>
                </a:extLst>
              </a:tr>
            </a:tbl>
          </a:graphicData>
        </a:graphic>
      </p:graphicFrame>
    </p:spTree>
    <p:extLst>
      <p:ext uri="{BB962C8B-B14F-4D97-AF65-F5344CB8AC3E}">
        <p14:creationId xmlns:p14="http://schemas.microsoft.com/office/powerpoint/2010/main" val="19111690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9064039-C668-0D22-F396-C59990D242A3}"/>
              </a:ext>
            </a:extLst>
          </p:cNvPr>
          <p:cNvSpPr txBox="1"/>
          <p:nvPr/>
        </p:nvSpPr>
        <p:spPr>
          <a:xfrm>
            <a:off x="3249386" y="473529"/>
            <a:ext cx="3206647" cy="369332"/>
          </a:xfrm>
          <a:prstGeom prst="rect">
            <a:avLst/>
          </a:prstGeom>
          <a:noFill/>
        </p:spPr>
        <p:txBody>
          <a:bodyPr wrap="none" rtlCol="0">
            <a:spAutoFit/>
          </a:bodyPr>
          <a:lstStyle/>
          <a:p>
            <a:r>
              <a:rPr lang="en-US" dirty="0"/>
              <a:t>Grouped Frequency Distribution</a:t>
            </a:r>
          </a:p>
        </p:txBody>
      </p:sp>
      <p:sp>
        <p:nvSpPr>
          <p:cNvPr id="3" name="TextBox 2">
            <a:extLst>
              <a:ext uri="{FF2B5EF4-FFF2-40B4-BE49-F238E27FC236}">
                <a16:creationId xmlns:a16="http://schemas.microsoft.com/office/drawing/2014/main" id="{435562AF-11C9-7A4B-E744-1B757F9DAF4F}"/>
              </a:ext>
            </a:extLst>
          </p:cNvPr>
          <p:cNvSpPr txBox="1"/>
          <p:nvPr/>
        </p:nvSpPr>
        <p:spPr>
          <a:xfrm>
            <a:off x="506186" y="2090057"/>
            <a:ext cx="6479723" cy="923330"/>
          </a:xfrm>
          <a:prstGeom prst="rect">
            <a:avLst/>
          </a:prstGeom>
          <a:noFill/>
        </p:spPr>
        <p:txBody>
          <a:bodyPr wrap="none" rtlCol="0">
            <a:spAutoFit/>
          </a:bodyPr>
          <a:lstStyle/>
          <a:p>
            <a:r>
              <a:rPr lang="en-US" dirty="0"/>
              <a:t>Now we can group them and present them in the following format-</a:t>
            </a:r>
          </a:p>
          <a:p>
            <a:endParaRPr lang="en-US" dirty="0"/>
          </a:p>
          <a:p>
            <a:r>
              <a:rPr lang="en-US" dirty="0"/>
              <a:t> </a:t>
            </a:r>
          </a:p>
        </p:txBody>
      </p:sp>
      <p:graphicFrame>
        <p:nvGraphicFramePr>
          <p:cNvPr id="4" name="Table 4">
            <a:extLst>
              <a:ext uri="{FF2B5EF4-FFF2-40B4-BE49-F238E27FC236}">
                <a16:creationId xmlns:a16="http://schemas.microsoft.com/office/drawing/2014/main" id="{EEDCB062-6822-9DD0-34EE-E64BEDB1BA85}"/>
              </a:ext>
            </a:extLst>
          </p:cNvPr>
          <p:cNvGraphicFramePr>
            <a:graphicFrameLocks noGrp="1"/>
          </p:cNvGraphicFramePr>
          <p:nvPr>
            <p:extLst>
              <p:ext uri="{D42A27DB-BD31-4B8C-83A1-F6EECF244321}">
                <p14:modId xmlns:p14="http://schemas.microsoft.com/office/powerpoint/2010/main" val="2297479413"/>
              </p:ext>
            </p:extLst>
          </p:nvPr>
        </p:nvGraphicFramePr>
        <p:xfrm>
          <a:off x="1804709" y="3102934"/>
          <a:ext cx="6096000" cy="22250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182422883"/>
                    </a:ext>
                  </a:extLst>
                </a:gridCol>
                <a:gridCol w="3048000">
                  <a:extLst>
                    <a:ext uri="{9D8B030D-6E8A-4147-A177-3AD203B41FA5}">
                      <a16:colId xmlns:a16="http://schemas.microsoft.com/office/drawing/2014/main" val="2117401213"/>
                    </a:ext>
                  </a:extLst>
                </a:gridCol>
              </a:tblGrid>
              <a:tr h="370840">
                <a:tc>
                  <a:txBody>
                    <a:bodyPr/>
                    <a:lstStyle/>
                    <a:p>
                      <a:r>
                        <a:rPr lang="en-US" dirty="0"/>
                        <a:t>Papers sold</a:t>
                      </a:r>
                    </a:p>
                  </a:txBody>
                  <a:tcPr/>
                </a:tc>
                <a:tc>
                  <a:txBody>
                    <a:bodyPr/>
                    <a:lstStyle/>
                    <a:p>
                      <a:r>
                        <a:rPr lang="en-US" dirty="0"/>
                        <a:t>Frequency</a:t>
                      </a:r>
                    </a:p>
                  </a:txBody>
                  <a:tcPr/>
                </a:tc>
                <a:extLst>
                  <a:ext uri="{0D108BD9-81ED-4DB2-BD59-A6C34878D82A}">
                    <a16:rowId xmlns:a16="http://schemas.microsoft.com/office/drawing/2014/main" val="4056211478"/>
                  </a:ext>
                </a:extLst>
              </a:tr>
              <a:tr h="370840">
                <a:tc>
                  <a:txBody>
                    <a:bodyPr/>
                    <a:lstStyle/>
                    <a:p>
                      <a:r>
                        <a:rPr lang="en-US" dirty="0"/>
                        <a:t>15-19</a:t>
                      </a:r>
                    </a:p>
                  </a:txBody>
                  <a:tcPr/>
                </a:tc>
                <a:tc>
                  <a:txBody>
                    <a:bodyPr/>
                    <a:lstStyle/>
                    <a:p>
                      <a:r>
                        <a:rPr lang="en-US" dirty="0"/>
                        <a:t>2 (%)</a:t>
                      </a:r>
                    </a:p>
                  </a:txBody>
                  <a:tcPr/>
                </a:tc>
                <a:extLst>
                  <a:ext uri="{0D108BD9-81ED-4DB2-BD59-A6C34878D82A}">
                    <a16:rowId xmlns:a16="http://schemas.microsoft.com/office/drawing/2014/main" val="2953154073"/>
                  </a:ext>
                </a:extLst>
              </a:tr>
              <a:tr h="370840">
                <a:tc>
                  <a:txBody>
                    <a:bodyPr/>
                    <a:lstStyle/>
                    <a:p>
                      <a:r>
                        <a:rPr lang="en-US" dirty="0"/>
                        <a:t>20-24</a:t>
                      </a:r>
                    </a:p>
                  </a:txBody>
                  <a:tcPr/>
                </a:tc>
                <a:tc>
                  <a:txBody>
                    <a:bodyPr/>
                    <a:lstStyle/>
                    <a:p>
                      <a:r>
                        <a:rPr lang="en-US" dirty="0"/>
                        <a:t>7</a:t>
                      </a:r>
                    </a:p>
                  </a:txBody>
                  <a:tcPr/>
                </a:tc>
                <a:extLst>
                  <a:ext uri="{0D108BD9-81ED-4DB2-BD59-A6C34878D82A}">
                    <a16:rowId xmlns:a16="http://schemas.microsoft.com/office/drawing/2014/main" val="834709896"/>
                  </a:ext>
                </a:extLst>
              </a:tr>
              <a:tr h="370840">
                <a:tc>
                  <a:txBody>
                    <a:bodyPr/>
                    <a:lstStyle/>
                    <a:p>
                      <a:r>
                        <a:rPr lang="en-US" dirty="0"/>
                        <a:t>25-29</a:t>
                      </a:r>
                    </a:p>
                  </a:txBody>
                  <a:tcPr/>
                </a:tc>
                <a:tc>
                  <a:txBody>
                    <a:bodyPr/>
                    <a:lstStyle/>
                    <a:p>
                      <a:r>
                        <a:rPr lang="en-US" dirty="0"/>
                        <a:t>6</a:t>
                      </a:r>
                    </a:p>
                  </a:txBody>
                  <a:tcPr/>
                </a:tc>
                <a:extLst>
                  <a:ext uri="{0D108BD9-81ED-4DB2-BD59-A6C34878D82A}">
                    <a16:rowId xmlns:a16="http://schemas.microsoft.com/office/drawing/2014/main" val="3456506299"/>
                  </a:ext>
                </a:extLst>
              </a:tr>
              <a:tr h="370840">
                <a:tc>
                  <a:txBody>
                    <a:bodyPr/>
                    <a:lstStyle/>
                    <a:p>
                      <a:r>
                        <a:rPr lang="en-US" dirty="0"/>
                        <a:t>30-34</a:t>
                      </a:r>
                    </a:p>
                  </a:txBody>
                  <a:tcPr/>
                </a:tc>
                <a:tc>
                  <a:txBody>
                    <a:bodyPr/>
                    <a:lstStyle/>
                    <a:p>
                      <a:r>
                        <a:rPr lang="en-US" dirty="0"/>
                        <a:t>5</a:t>
                      </a:r>
                    </a:p>
                  </a:txBody>
                  <a:tcPr/>
                </a:tc>
                <a:extLst>
                  <a:ext uri="{0D108BD9-81ED-4DB2-BD59-A6C34878D82A}">
                    <a16:rowId xmlns:a16="http://schemas.microsoft.com/office/drawing/2014/main" val="1763131517"/>
                  </a:ext>
                </a:extLst>
              </a:tr>
              <a:tr h="370840">
                <a:tc>
                  <a:txBody>
                    <a:bodyPr/>
                    <a:lstStyle/>
                    <a:p>
                      <a:r>
                        <a:rPr lang="en-US" dirty="0"/>
                        <a:t>35-39</a:t>
                      </a:r>
                    </a:p>
                  </a:txBody>
                  <a:tcPr/>
                </a:tc>
                <a:tc>
                  <a:txBody>
                    <a:bodyPr/>
                    <a:lstStyle/>
                    <a:p>
                      <a:r>
                        <a:rPr lang="en-US" dirty="0"/>
                        <a:t>3</a:t>
                      </a:r>
                    </a:p>
                  </a:txBody>
                  <a:tcPr/>
                </a:tc>
                <a:extLst>
                  <a:ext uri="{0D108BD9-81ED-4DB2-BD59-A6C34878D82A}">
                    <a16:rowId xmlns:a16="http://schemas.microsoft.com/office/drawing/2014/main" val="3185437350"/>
                  </a:ext>
                </a:extLst>
              </a:tr>
            </a:tbl>
          </a:graphicData>
        </a:graphic>
      </p:graphicFrame>
    </p:spTree>
    <p:extLst>
      <p:ext uri="{BB962C8B-B14F-4D97-AF65-F5344CB8AC3E}">
        <p14:creationId xmlns:p14="http://schemas.microsoft.com/office/powerpoint/2010/main" val="3371039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E37D95-29A1-ACD1-D563-059593E301FE}"/>
              </a:ext>
            </a:extLst>
          </p:cNvPr>
          <p:cNvSpPr txBox="1"/>
          <p:nvPr/>
        </p:nvSpPr>
        <p:spPr>
          <a:xfrm>
            <a:off x="677333" y="2970157"/>
            <a:ext cx="7744178" cy="2031325"/>
          </a:xfrm>
          <a:prstGeom prst="rect">
            <a:avLst/>
          </a:prstGeom>
          <a:noFill/>
        </p:spPr>
        <p:txBody>
          <a:bodyPr wrap="square">
            <a:spAutoFit/>
          </a:bodyPr>
          <a:lstStyle/>
          <a:p>
            <a:r>
              <a:rPr lang="en-GB" b="0" i="0" u="none" strike="noStrike" dirty="0">
                <a:effectLst/>
                <a:latin typeface="Arial" panose="020B0604020202020204" pitchFamily="34" charset="0"/>
                <a:cs typeface="Arial" panose="020B0604020202020204" pitchFamily="34" charset="0"/>
              </a:rPr>
              <a:t>Activity 1:</a:t>
            </a:r>
          </a:p>
          <a:p>
            <a:r>
              <a:rPr lang="en-GB" b="0" i="0" u="none" strike="noStrike" dirty="0">
                <a:effectLst/>
                <a:latin typeface="Arial" panose="020B0604020202020204" pitchFamily="34" charset="0"/>
                <a:cs typeface="Arial" panose="020B0604020202020204" pitchFamily="34" charset="0"/>
              </a:rPr>
              <a:t>The list of IQ scores are: 118, 123, 124, 125, 127, 128, 129, 130, 130, 133, 136, 138, 141, 142, 149, 150, 154.</a:t>
            </a:r>
          </a:p>
          <a:p>
            <a:endParaRPr lang="en-GB" dirty="0">
              <a:latin typeface="Arial" panose="020B0604020202020204" pitchFamily="34" charset="0"/>
              <a:cs typeface="Arial" panose="020B0604020202020204" pitchFamily="34" charset="0"/>
            </a:endParaRPr>
          </a:p>
          <a:p>
            <a:r>
              <a:rPr lang="en-GB" dirty="0">
                <a:latin typeface="Arial" panose="020B0604020202020204" pitchFamily="34" charset="0"/>
                <a:cs typeface="Arial" panose="020B0604020202020204" pitchFamily="34" charset="0"/>
              </a:rPr>
              <a:t>Do a Frequency Distribution Table with classes.</a:t>
            </a:r>
          </a:p>
          <a:p>
            <a:endParaRPr lang="en-GB" dirty="0">
              <a:solidFill>
                <a:srgbClr val="575760"/>
              </a:solidFill>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27154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A89EBC6-0905-7AE2-332E-B87412BCE4FB}"/>
              </a:ext>
            </a:extLst>
          </p:cNvPr>
          <p:cNvSpPr txBox="1"/>
          <p:nvPr/>
        </p:nvSpPr>
        <p:spPr>
          <a:xfrm>
            <a:off x="982133" y="2554659"/>
            <a:ext cx="7326489" cy="2862322"/>
          </a:xfrm>
          <a:prstGeom prst="rect">
            <a:avLst/>
          </a:prstGeom>
          <a:noFill/>
        </p:spPr>
        <p:txBody>
          <a:bodyPr wrap="square">
            <a:spAutoFit/>
          </a:bodyPr>
          <a:lstStyle/>
          <a:p>
            <a:r>
              <a:rPr lang="en-GB" b="0" i="0" u="none" strike="noStrike" dirty="0">
                <a:solidFill>
                  <a:srgbClr val="000000"/>
                </a:solidFill>
                <a:effectLst/>
                <a:latin typeface="Arial" panose="020B0604020202020204" pitchFamily="34" charset="0"/>
                <a:cs typeface="Arial" panose="020B0604020202020204" pitchFamily="34" charset="0"/>
              </a:rPr>
              <a:t>Activity 2</a:t>
            </a:r>
          </a:p>
          <a:p>
            <a:endParaRPr lang="en-GB" b="0" i="0" u="none" strike="noStrike" dirty="0">
              <a:solidFill>
                <a:srgbClr val="000000"/>
              </a:solidFill>
              <a:effectLst/>
              <a:latin typeface="Arial" panose="020B0604020202020204" pitchFamily="34" charset="0"/>
              <a:cs typeface="Arial" panose="020B0604020202020204" pitchFamily="34" charset="0"/>
            </a:endParaRPr>
          </a:p>
          <a:p>
            <a:r>
              <a:rPr lang="en-GB" b="0" i="0" u="none" strike="noStrike" dirty="0">
                <a:solidFill>
                  <a:srgbClr val="000000"/>
                </a:solidFill>
                <a:effectLst/>
                <a:latin typeface="Arial" panose="020B0604020202020204" pitchFamily="34" charset="0"/>
                <a:cs typeface="Arial" panose="020B0604020202020204" pitchFamily="34" charset="0"/>
              </a:rPr>
              <a:t>Listed below are the maximum daily temperatures (in degrees Celsius) in Iqaluit from June 2 to June 16:</a:t>
            </a:r>
            <a:br>
              <a:rPr lang="en-GB" dirty="0">
                <a:latin typeface="Arial" panose="020B0604020202020204" pitchFamily="34" charset="0"/>
                <a:cs typeface="Arial" panose="020B0604020202020204" pitchFamily="34" charset="0"/>
              </a:rPr>
            </a:br>
            <a:br>
              <a:rPr lang="en-GB" dirty="0">
                <a:latin typeface="Arial" panose="020B0604020202020204" pitchFamily="34" charset="0"/>
                <a:cs typeface="Arial" panose="020B0604020202020204" pitchFamily="34" charset="0"/>
              </a:rPr>
            </a:br>
            <a:r>
              <a:rPr lang="en-GB" b="0" i="0" u="none" strike="noStrike" dirty="0">
                <a:solidFill>
                  <a:srgbClr val="000000"/>
                </a:solidFill>
                <a:effectLst/>
                <a:latin typeface="Arial" panose="020B0604020202020204" pitchFamily="34" charset="0"/>
                <a:cs typeface="Arial" panose="020B0604020202020204" pitchFamily="34" charset="0"/>
              </a:rPr>
              <a:t>2.8, 7.3, 9.6, 8.9, 11.4, 6.7, 5.8, 5.5, 6.7, 6.2, 9.0, 8.2, 7.6, 8.5, 6.7</a:t>
            </a:r>
          </a:p>
          <a:p>
            <a:endParaRPr lang="en-GB" dirty="0">
              <a:solidFill>
                <a:srgbClr val="000000"/>
              </a:solidFill>
              <a:latin typeface="Arial" panose="020B0604020202020204" pitchFamily="34" charset="0"/>
              <a:cs typeface="Arial" panose="020B0604020202020204" pitchFamily="34" charset="0"/>
            </a:endParaRPr>
          </a:p>
          <a:p>
            <a:pPr marL="342900" indent="-342900">
              <a:buAutoNum type="alphaLcParenBoth"/>
            </a:pPr>
            <a:r>
              <a:rPr lang="en-GB" dirty="0">
                <a:solidFill>
                  <a:srgbClr val="000000"/>
                </a:solidFill>
                <a:latin typeface="Arial" panose="020B0604020202020204" pitchFamily="34" charset="0"/>
                <a:cs typeface="Arial" panose="020B0604020202020204" pitchFamily="34" charset="0"/>
              </a:rPr>
              <a:t>Find the range</a:t>
            </a:r>
          </a:p>
          <a:p>
            <a:pPr marL="342900" indent="-342900">
              <a:buAutoNum type="alphaLcParenBoth"/>
            </a:pPr>
            <a:r>
              <a:rPr lang="en-GB" dirty="0">
                <a:solidFill>
                  <a:srgbClr val="000000"/>
                </a:solidFill>
                <a:latin typeface="Arial" panose="020B0604020202020204" pitchFamily="34" charset="0"/>
                <a:cs typeface="Arial" panose="020B0604020202020204" pitchFamily="34" charset="0"/>
              </a:rPr>
              <a:t>Find the interquartile range</a:t>
            </a:r>
          </a:p>
          <a:p>
            <a:r>
              <a:rPr lang="en-GB" dirty="0">
                <a:solidFill>
                  <a:srgbClr val="000000"/>
                </a:solidFill>
                <a:latin typeface="Arial" panose="020B0604020202020204" pitchFamily="34" charset="0"/>
                <a:cs typeface="Arial" panose="020B0604020202020204" pitchFamily="34" charset="0"/>
              </a:rPr>
              <a:t>(c) Find the median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91379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9959D6-487D-D758-45CF-E23194A721B6}"/>
              </a:ext>
            </a:extLst>
          </p:cNvPr>
          <p:cNvSpPr txBox="1"/>
          <p:nvPr/>
        </p:nvSpPr>
        <p:spPr>
          <a:xfrm>
            <a:off x="1800225" y="2328863"/>
            <a:ext cx="5445658" cy="1754326"/>
          </a:xfrm>
          <a:prstGeom prst="rect">
            <a:avLst/>
          </a:prstGeom>
          <a:noFill/>
        </p:spPr>
        <p:txBody>
          <a:bodyPr wrap="none" rtlCol="0">
            <a:spAutoFit/>
          </a:bodyPr>
          <a:lstStyle/>
          <a:p>
            <a:r>
              <a:rPr lang="en-US" dirty="0"/>
              <a:t>Next Seminar = 12 December 2023 at 9:30 am (UK time)</a:t>
            </a:r>
          </a:p>
          <a:p>
            <a:endParaRPr lang="en-US" dirty="0"/>
          </a:p>
          <a:p>
            <a:endParaRPr lang="en-US" dirty="0"/>
          </a:p>
          <a:p>
            <a:r>
              <a:rPr lang="en-US" dirty="0"/>
              <a:t>Questions?</a:t>
            </a:r>
          </a:p>
          <a:p>
            <a:endParaRPr lang="en-US" dirty="0"/>
          </a:p>
          <a:p>
            <a:endParaRPr lang="en-US" dirty="0"/>
          </a:p>
        </p:txBody>
      </p:sp>
    </p:spTree>
    <p:extLst>
      <p:ext uri="{BB962C8B-B14F-4D97-AF65-F5344CB8AC3E}">
        <p14:creationId xmlns:p14="http://schemas.microsoft.com/office/powerpoint/2010/main" val="1948128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534C-BF88-E541-B4DF-559ACD9C5196}"/>
              </a:ext>
            </a:extLst>
          </p:cNvPr>
          <p:cNvSpPr txBox="1">
            <a:spLocks/>
          </p:cNvSpPr>
          <p:nvPr/>
        </p:nvSpPr>
        <p:spPr>
          <a:xfrm>
            <a:off x="175886" y="1171154"/>
            <a:ext cx="7422778" cy="63021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chemeClr val="bg1"/>
                </a:solidFill>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4DF16A87-61B2-6B42-B17A-25C5B3B93791}"/>
              </a:ext>
            </a:extLst>
          </p:cNvPr>
          <p:cNvSpPr txBox="1"/>
          <p:nvPr/>
        </p:nvSpPr>
        <p:spPr>
          <a:xfrm>
            <a:off x="301752" y="1892808"/>
            <a:ext cx="3310128" cy="1477328"/>
          </a:xfrm>
          <a:prstGeom prst="rect">
            <a:avLst/>
          </a:prstGeom>
          <a:noFill/>
        </p:spPr>
        <p:txBody>
          <a:bodyPr wrap="square" rtlCol="0">
            <a:spAutoFit/>
          </a:bodyPr>
          <a:lstStyle/>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Introduction </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Different types of data</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Distribution</a:t>
            </a:r>
          </a:p>
          <a:p>
            <a:r>
              <a:rPr lang="en-US" sz="1400" dirty="0">
                <a:latin typeface="Wingdings" pitchFamily="2" charset="2"/>
                <a:cs typeface="Arial" panose="020B0604020202020204" pitchFamily="34" charset="0"/>
              </a:rPr>
              <a:t>n</a:t>
            </a:r>
            <a:r>
              <a:rPr lang="en-US" dirty="0">
                <a:latin typeface="Arial" panose="020B0604020202020204" pitchFamily="34" charset="0"/>
                <a:cs typeface="Arial" panose="020B0604020202020204" pitchFamily="34" charset="0"/>
              </a:rPr>
              <a:t> Questions and Answers</a:t>
            </a:r>
          </a:p>
          <a:p>
            <a:pPr marL="285750" indent="-285750">
              <a:buFont typeface="Wingdings" pitchFamily="2" charset="2"/>
              <a:buChar char="n"/>
            </a:pPr>
            <a:endParaRPr lang="en-US" dirty="0">
              <a:latin typeface="Arial" panose="020B0604020202020204" pitchFamily="34" charset="0"/>
              <a:cs typeface="Arial" panose="020B0604020202020204" pitchFamily="34" charset="0"/>
            </a:endParaRPr>
          </a:p>
        </p:txBody>
      </p:sp>
      <p:pic>
        <p:nvPicPr>
          <p:cNvPr id="7" name="Picture Placeholder 12">
            <a:extLst>
              <a:ext uri="{FF2B5EF4-FFF2-40B4-BE49-F238E27FC236}">
                <a16:creationId xmlns:a16="http://schemas.microsoft.com/office/drawing/2014/main" id="{60A5A4C2-ECCA-964E-BADA-BEE267888BD0}"/>
              </a:ext>
            </a:extLst>
          </p:cNvPr>
          <p:cNvPicPr>
            <a:picLocks noChangeAspect="1"/>
          </p:cNvPicPr>
          <p:nvPr/>
        </p:nvPicPr>
        <p:blipFill>
          <a:blip r:embed="rId2" cstate="print">
            <a:extLst>
              <a:ext uri="{28A0092B-C50C-407E-A947-70E740481C1C}">
                <a14:useLocalDpi xmlns:a14="http://schemas.microsoft.com/office/drawing/2010/main"/>
              </a:ext>
            </a:extLst>
          </a:blip>
          <a:srcRect t="11" b="11"/>
          <a:stretch>
            <a:fillRect/>
          </a:stretch>
        </p:blipFill>
        <p:spPr>
          <a:xfrm>
            <a:off x="4824549" y="2229610"/>
            <a:ext cx="3470365" cy="2927175"/>
          </a:xfrm>
          <a:prstGeom prst="rect">
            <a:avLst/>
          </a:prstGeom>
        </p:spPr>
      </p:pic>
      <p:sp>
        <p:nvSpPr>
          <p:cNvPr id="5" name="Picture Placeholder 4">
            <a:extLst>
              <a:ext uri="{FF2B5EF4-FFF2-40B4-BE49-F238E27FC236}">
                <a16:creationId xmlns:a16="http://schemas.microsoft.com/office/drawing/2014/main" id="{14902FE0-CD36-3447-9D17-C36E2EA9F4FB}"/>
              </a:ext>
            </a:extLst>
          </p:cNvPr>
          <p:cNvSpPr txBox="1">
            <a:spLocks/>
          </p:cNvSpPr>
          <p:nvPr/>
        </p:nvSpPr>
        <p:spPr>
          <a:xfrm>
            <a:off x="4977686" y="2410300"/>
            <a:ext cx="3455114" cy="2910638"/>
          </a:xfrm>
          <a:prstGeom prst="rect">
            <a:avLst/>
          </a:prstGeom>
          <a:ln w="63500">
            <a:gradFill>
              <a:gsLst>
                <a:gs pos="0">
                  <a:srgbClr val="4D1451">
                    <a:lumMod val="90000"/>
                    <a:lumOff val="10000"/>
                  </a:srgbClr>
                </a:gs>
                <a:gs pos="98000">
                  <a:srgbClr val="DB342A"/>
                </a:gs>
              </a:gsLst>
              <a:lin ang="6000000" scaled="0"/>
            </a:gradFill>
            <a:miter lim="800000"/>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p>
        </p:txBody>
      </p:sp>
    </p:spTree>
    <p:extLst>
      <p:ext uri="{BB962C8B-B14F-4D97-AF65-F5344CB8AC3E}">
        <p14:creationId xmlns:p14="http://schemas.microsoft.com/office/powerpoint/2010/main" val="1393362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8280" y="2316480"/>
            <a:ext cx="5887189" cy="2308324"/>
          </a:xfrm>
          <a:prstGeom prst="rect">
            <a:avLst/>
          </a:prstGeom>
          <a:noFill/>
        </p:spPr>
        <p:txBody>
          <a:bodyPr wrap="none" rtlCol="0">
            <a:spAutoFit/>
          </a:bodyPr>
          <a:lstStyle/>
          <a:p>
            <a:endParaRPr lang="en-GB" dirty="0"/>
          </a:p>
          <a:p>
            <a:pPr marL="285750" indent="-285750">
              <a:buFont typeface="Arial" pitchFamily="34" charset="0"/>
              <a:buChar char="•"/>
            </a:pPr>
            <a:r>
              <a:rPr lang="en-GB" dirty="0"/>
              <a:t>Session to be recorded</a:t>
            </a:r>
          </a:p>
          <a:p>
            <a:pPr marL="285750" indent="-285750">
              <a:buFont typeface="Arial" pitchFamily="34" charset="0"/>
              <a:buChar char="•"/>
            </a:pPr>
            <a:r>
              <a:rPr lang="en-GB" dirty="0"/>
              <a:t>Please turn on microphone to talk or type in the chat box.</a:t>
            </a:r>
          </a:p>
          <a:p>
            <a:pPr marL="285750" indent="-285750">
              <a:buFont typeface="Arial" pitchFamily="34" charset="0"/>
              <a:buChar char="•"/>
            </a:pPr>
            <a:r>
              <a:rPr lang="en-GB" dirty="0"/>
              <a:t>If not talking, please keep microphone on mute.</a:t>
            </a:r>
          </a:p>
          <a:p>
            <a:pPr marL="285750" indent="-285750">
              <a:buFont typeface="Arial" pitchFamily="34" charset="0"/>
              <a:buChar char="•"/>
            </a:pPr>
            <a:r>
              <a:rPr lang="en-GB" dirty="0"/>
              <a:t>There will be opportunity for questions at the end too.</a:t>
            </a:r>
          </a:p>
          <a:p>
            <a:pPr marL="285750" indent="-285750">
              <a:buFont typeface="Arial" pitchFamily="34" charset="0"/>
              <a:buChar char="•"/>
            </a:pPr>
            <a:endParaRPr lang="en-GB" dirty="0"/>
          </a:p>
          <a:p>
            <a:pPr marL="285750" indent="-285750">
              <a:buFont typeface="Arial" pitchFamily="34" charset="0"/>
              <a:buChar char="•"/>
            </a:pPr>
            <a:endParaRPr lang="en-GB" dirty="0"/>
          </a:p>
          <a:p>
            <a:endParaRPr lang="en-GB" dirty="0"/>
          </a:p>
        </p:txBody>
      </p:sp>
    </p:spTree>
    <p:extLst>
      <p:ext uri="{BB962C8B-B14F-4D97-AF65-F5344CB8AC3E}">
        <p14:creationId xmlns:p14="http://schemas.microsoft.com/office/powerpoint/2010/main" val="522313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42F5F9C-01CD-D24D-ED54-C03F610CA9D0}"/>
              </a:ext>
            </a:extLst>
          </p:cNvPr>
          <p:cNvSpPr txBox="1"/>
          <p:nvPr/>
        </p:nvSpPr>
        <p:spPr>
          <a:xfrm>
            <a:off x="2228850" y="385763"/>
            <a:ext cx="1814513" cy="369332"/>
          </a:xfrm>
          <a:prstGeom prst="rect">
            <a:avLst/>
          </a:prstGeom>
          <a:noFill/>
        </p:spPr>
        <p:txBody>
          <a:bodyPr wrap="square" rtlCol="0">
            <a:spAutoFit/>
          </a:bodyPr>
          <a:lstStyle/>
          <a:p>
            <a:r>
              <a:rPr lang="en-US" dirty="0"/>
              <a:t>What is Data?</a:t>
            </a:r>
          </a:p>
        </p:txBody>
      </p:sp>
      <p:sp>
        <p:nvSpPr>
          <p:cNvPr id="6" name="TextBox 5">
            <a:extLst>
              <a:ext uri="{FF2B5EF4-FFF2-40B4-BE49-F238E27FC236}">
                <a16:creationId xmlns:a16="http://schemas.microsoft.com/office/drawing/2014/main" id="{3EA95641-DD22-0FA7-116E-9A46B7288BD8}"/>
              </a:ext>
            </a:extLst>
          </p:cNvPr>
          <p:cNvSpPr txBox="1"/>
          <p:nvPr/>
        </p:nvSpPr>
        <p:spPr>
          <a:xfrm>
            <a:off x="2286000" y="2967335"/>
            <a:ext cx="4572000" cy="923330"/>
          </a:xfrm>
          <a:prstGeom prst="rect">
            <a:avLst/>
          </a:prstGeom>
          <a:noFill/>
        </p:spPr>
        <p:txBody>
          <a:bodyPr wrap="square">
            <a:spAutoFit/>
          </a:bodyPr>
          <a:lstStyle/>
          <a:p>
            <a:pPr marL="0" indent="0" algn="just" fontAlgn="auto">
              <a:spcAft>
                <a:spcPts val="0"/>
              </a:spcAft>
              <a:buClr>
                <a:schemeClr val="bg2">
                  <a:lumMod val="40000"/>
                  <a:lumOff val="60000"/>
                </a:schemeClr>
              </a:buClr>
              <a:buFont typeface="Wingdings 3" charset="2"/>
              <a:buNone/>
              <a:defRPr/>
            </a:pPr>
            <a:r>
              <a:rPr lang="en-US" sz="1800" b="1" dirty="0"/>
              <a:t>Facts or figures, which are numerical or otherwise, collected with a definite purpose are called </a:t>
            </a:r>
            <a:r>
              <a:rPr lang="en-US" sz="1800" b="1" i="1" dirty="0"/>
              <a:t>data</a:t>
            </a:r>
            <a:r>
              <a:rPr lang="en-US" sz="1800" b="1" dirty="0"/>
              <a:t>.</a:t>
            </a:r>
          </a:p>
        </p:txBody>
      </p:sp>
    </p:spTree>
    <p:extLst>
      <p:ext uri="{BB962C8B-B14F-4D97-AF65-F5344CB8AC3E}">
        <p14:creationId xmlns:p14="http://schemas.microsoft.com/office/powerpoint/2010/main" val="21940333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282117" y="-253670"/>
            <a:ext cx="137072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668730" y="422146"/>
            <a:ext cx="484026"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7532611" y="655140"/>
            <a:ext cx="515604"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017482" y="0"/>
            <a:ext cx="2126518"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82258" y="6115501"/>
            <a:ext cx="1120884"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3">
            <a:extLst>
              <a:ext uri="{FF2B5EF4-FFF2-40B4-BE49-F238E27FC236}">
                <a16:creationId xmlns:a16="http://schemas.microsoft.com/office/drawing/2014/main" id="{1A9FE4D1-A47A-57B3-334E-425DF8CE4C04}"/>
              </a:ext>
            </a:extLst>
          </p:cNvPr>
          <p:cNvPicPr>
            <a:picLocks noChangeAspect="1"/>
          </p:cNvPicPr>
          <p:nvPr/>
        </p:nvPicPr>
        <p:blipFill>
          <a:blip r:embed="rId2">
            <a:extLst>
              <a:ext uri="{28A0092B-C50C-407E-A947-70E740481C1C}">
                <a14:useLocalDpi xmlns:a14="http://schemas.microsoft.com/office/drawing/2010/main" val="0"/>
              </a:ext>
            </a:extLst>
          </a:blip>
          <a:srcRect r="888" b="3896"/>
          <a:stretch>
            <a:fillRect/>
          </a:stretch>
        </p:blipFill>
        <p:spPr>
          <a:xfrm>
            <a:off x="703018" y="643467"/>
            <a:ext cx="7737962"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03060" y="6453143"/>
            <a:ext cx="611177"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0514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A39D215-0BD5-A44C-C7B5-D556A8D5CE75}"/>
              </a:ext>
            </a:extLst>
          </p:cNvPr>
          <p:cNvSpPr txBox="1"/>
          <p:nvPr/>
        </p:nvSpPr>
        <p:spPr>
          <a:xfrm>
            <a:off x="2357438" y="457200"/>
            <a:ext cx="2363083" cy="369332"/>
          </a:xfrm>
          <a:prstGeom prst="rect">
            <a:avLst/>
          </a:prstGeom>
          <a:noFill/>
        </p:spPr>
        <p:txBody>
          <a:bodyPr wrap="none" rtlCol="0">
            <a:spAutoFit/>
          </a:bodyPr>
          <a:lstStyle/>
          <a:p>
            <a:r>
              <a:rPr lang="en-US" dirty="0"/>
              <a:t>Discrete Vs continuous </a:t>
            </a:r>
          </a:p>
        </p:txBody>
      </p:sp>
      <p:sp>
        <p:nvSpPr>
          <p:cNvPr id="3" name="Content Placeholder 2">
            <a:extLst>
              <a:ext uri="{FF2B5EF4-FFF2-40B4-BE49-F238E27FC236}">
                <a16:creationId xmlns:a16="http://schemas.microsoft.com/office/drawing/2014/main" id="{D17B6341-2283-77C9-5CB5-1A0D80B9C035}"/>
              </a:ext>
            </a:extLst>
          </p:cNvPr>
          <p:cNvSpPr txBox="1">
            <a:spLocks/>
          </p:cNvSpPr>
          <p:nvPr/>
        </p:nvSpPr>
        <p:spPr>
          <a:xfrm>
            <a:off x="196850" y="1909763"/>
            <a:ext cx="8489950" cy="329088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altLang="en-US" sz="2000" dirty="0"/>
              <a:t>Discrete data (countable) is information that can only take certain values. These values don’t have to be whole numbers but they are fixed values – such as shoe size, number of teeth, number of kids, etc.</a:t>
            </a:r>
          </a:p>
          <a:p>
            <a:pPr algn="just"/>
            <a:r>
              <a:rPr lang="en-US" altLang="en-US" sz="2000" dirty="0"/>
              <a:t>Discrete data includes discrete variables that are finite, numeric, countable, and non-negative integers (5, 10, 15, and so on).</a:t>
            </a:r>
          </a:p>
          <a:p>
            <a:pPr algn="just"/>
            <a:r>
              <a:rPr lang="en-US" altLang="en-US" sz="2000" dirty="0"/>
              <a:t>Continuous data (measurable) is data that can take any value. Height, weight, temperature and length are all examples of continuous data. </a:t>
            </a:r>
          </a:p>
          <a:p>
            <a:pPr algn="just"/>
            <a:r>
              <a:rPr lang="en-US" altLang="en-US" sz="2000" dirty="0"/>
              <a:t>Continuous data changes over time and can have different values at different time intervals like weight of a person.</a:t>
            </a:r>
          </a:p>
          <a:p>
            <a:pPr marL="0" indent="0">
              <a:buNone/>
            </a:pPr>
            <a:endParaRPr lang="en-IN" altLang="en-US" dirty="0"/>
          </a:p>
        </p:txBody>
      </p:sp>
    </p:spTree>
    <p:extLst>
      <p:ext uri="{BB962C8B-B14F-4D97-AF65-F5344CB8AC3E}">
        <p14:creationId xmlns:p14="http://schemas.microsoft.com/office/powerpoint/2010/main" val="4280159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FDED4A-4D3D-8E3F-908A-4C3FCD0503A4}"/>
              </a:ext>
            </a:extLst>
          </p:cNvPr>
          <p:cNvSpPr txBox="1"/>
          <p:nvPr/>
        </p:nvSpPr>
        <p:spPr>
          <a:xfrm>
            <a:off x="2214563" y="557213"/>
            <a:ext cx="1426994" cy="369332"/>
          </a:xfrm>
          <a:prstGeom prst="rect">
            <a:avLst/>
          </a:prstGeom>
          <a:noFill/>
        </p:spPr>
        <p:txBody>
          <a:bodyPr wrap="none" rtlCol="0">
            <a:spAutoFit/>
          </a:bodyPr>
          <a:lstStyle/>
          <a:p>
            <a:r>
              <a:rPr lang="en-US" dirty="0"/>
              <a:t>Another type</a:t>
            </a:r>
          </a:p>
        </p:txBody>
      </p:sp>
      <p:sp>
        <p:nvSpPr>
          <p:cNvPr id="4" name="TextBox 3">
            <a:extLst>
              <a:ext uri="{FF2B5EF4-FFF2-40B4-BE49-F238E27FC236}">
                <a16:creationId xmlns:a16="http://schemas.microsoft.com/office/drawing/2014/main" id="{4A089557-8394-83B6-BD16-2BD90331A7EA}"/>
              </a:ext>
            </a:extLst>
          </p:cNvPr>
          <p:cNvSpPr txBox="1"/>
          <p:nvPr/>
        </p:nvSpPr>
        <p:spPr>
          <a:xfrm>
            <a:off x="914399" y="2028200"/>
            <a:ext cx="7558087" cy="3416320"/>
          </a:xfrm>
          <a:prstGeom prst="rect">
            <a:avLst/>
          </a:prstGeom>
          <a:noFill/>
        </p:spPr>
        <p:txBody>
          <a:bodyPr wrap="square">
            <a:spAutoFit/>
          </a:bodyPr>
          <a:lstStyle/>
          <a:p>
            <a:pPr algn="l"/>
            <a:br>
              <a:rPr lang="en-GB" b="0" i="0" u="none" strike="noStrike" dirty="0">
                <a:solidFill>
                  <a:srgbClr val="1F1F1F"/>
                </a:solidFill>
                <a:effectLst/>
                <a:latin typeface="Google Sans"/>
              </a:rPr>
            </a:br>
            <a:r>
              <a:rPr lang="en-GB" b="1" i="0" u="none" strike="noStrike" dirty="0">
                <a:solidFill>
                  <a:srgbClr val="1F1F1F"/>
                </a:solidFill>
                <a:effectLst/>
                <a:latin typeface="Google Sans"/>
              </a:rPr>
              <a:t>Interval data is data that has equal intervals between the values. This means that the difference between any two adjacent values is the same. For example, the temperature in degrees Celsius is interval data. The difference between 20 degrees Celsius and 21 degrees Celsius is the same as the difference between 30 degrees Celsius and 31 degrees Celsius.</a:t>
            </a:r>
          </a:p>
          <a:p>
            <a:pPr algn="l"/>
            <a:endParaRPr lang="en-GB" b="1" i="0" u="none" strike="noStrike" dirty="0">
              <a:solidFill>
                <a:srgbClr val="1F1F1F"/>
              </a:solidFill>
              <a:effectLst/>
              <a:latin typeface="Google Sans"/>
            </a:endParaRPr>
          </a:p>
          <a:p>
            <a:pPr algn="l"/>
            <a:endParaRPr lang="en-GB" b="1" i="0" u="none" strike="noStrike" dirty="0">
              <a:solidFill>
                <a:srgbClr val="1F1F1F"/>
              </a:solidFill>
              <a:effectLst/>
              <a:latin typeface="Google Sans"/>
            </a:endParaRPr>
          </a:p>
          <a:p>
            <a:pPr algn="l"/>
            <a:r>
              <a:rPr lang="en-GB" b="1" i="0" u="none" strike="noStrike" dirty="0">
                <a:solidFill>
                  <a:srgbClr val="1F1F1F"/>
                </a:solidFill>
                <a:effectLst/>
                <a:latin typeface="Google Sans"/>
              </a:rPr>
              <a:t>Ratio data is data that has a meaningful zero. This means that the zero value represents the absence of something, and that there is no negative values. For example, height is ratio data. A person cannot be zero </a:t>
            </a:r>
            <a:r>
              <a:rPr lang="en-GB" b="1" i="0" u="none" strike="noStrike" dirty="0" err="1">
                <a:solidFill>
                  <a:srgbClr val="1F1F1F"/>
                </a:solidFill>
                <a:effectLst/>
                <a:latin typeface="Google Sans"/>
              </a:rPr>
              <a:t>centimeters</a:t>
            </a:r>
            <a:r>
              <a:rPr lang="en-GB" b="1" i="0" u="none" strike="noStrike" dirty="0">
                <a:solidFill>
                  <a:srgbClr val="1F1F1F"/>
                </a:solidFill>
                <a:effectLst/>
                <a:latin typeface="Google Sans"/>
              </a:rPr>
              <a:t> tall, and there are no negative heights.</a:t>
            </a:r>
          </a:p>
        </p:txBody>
      </p:sp>
    </p:spTree>
    <p:extLst>
      <p:ext uri="{BB962C8B-B14F-4D97-AF65-F5344CB8AC3E}">
        <p14:creationId xmlns:p14="http://schemas.microsoft.com/office/powerpoint/2010/main" val="3468838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6C99B481-C6E1-1CD6-E66C-182E344A918A}"/>
              </a:ext>
            </a:extLst>
          </p:cNvPr>
          <p:cNvPicPr>
            <a:picLocks noChangeAspect="1"/>
          </p:cNvPicPr>
          <p:nvPr/>
        </p:nvPicPr>
        <p:blipFill>
          <a:blip r:embed="rId2"/>
          <a:stretch>
            <a:fillRect/>
          </a:stretch>
        </p:blipFill>
        <p:spPr>
          <a:xfrm>
            <a:off x="2432050" y="2597150"/>
            <a:ext cx="4279900" cy="1663700"/>
          </a:xfrm>
          <a:prstGeom prst="rect">
            <a:avLst/>
          </a:prstGeom>
        </p:spPr>
      </p:pic>
      <p:sp>
        <p:nvSpPr>
          <p:cNvPr id="4" name="TextBox 3">
            <a:extLst>
              <a:ext uri="{FF2B5EF4-FFF2-40B4-BE49-F238E27FC236}">
                <a16:creationId xmlns:a16="http://schemas.microsoft.com/office/drawing/2014/main" id="{057E6D83-8E0E-15A0-F82B-27B43F52E9F9}"/>
              </a:ext>
            </a:extLst>
          </p:cNvPr>
          <p:cNvSpPr txBox="1"/>
          <p:nvPr/>
        </p:nvSpPr>
        <p:spPr>
          <a:xfrm>
            <a:off x="2657475" y="614363"/>
            <a:ext cx="2404184" cy="369332"/>
          </a:xfrm>
          <a:prstGeom prst="rect">
            <a:avLst/>
          </a:prstGeom>
          <a:noFill/>
        </p:spPr>
        <p:txBody>
          <a:bodyPr wrap="none" rtlCol="0">
            <a:spAutoFit/>
          </a:bodyPr>
          <a:lstStyle/>
          <a:p>
            <a:r>
              <a:rPr lang="en-US" dirty="0"/>
              <a:t>Sample data matrix in R</a:t>
            </a:r>
          </a:p>
        </p:txBody>
      </p:sp>
    </p:spTree>
    <p:extLst>
      <p:ext uri="{BB962C8B-B14F-4D97-AF65-F5344CB8AC3E}">
        <p14:creationId xmlns:p14="http://schemas.microsoft.com/office/powerpoint/2010/main" val="3164726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20DBC8-5DBD-7919-D265-7B347E30F840}"/>
              </a:ext>
            </a:extLst>
          </p:cNvPr>
          <p:cNvSpPr txBox="1"/>
          <p:nvPr/>
        </p:nvSpPr>
        <p:spPr>
          <a:xfrm>
            <a:off x="542925" y="1774210"/>
            <a:ext cx="8601075" cy="4955203"/>
          </a:xfrm>
          <a:prstGeom prst="rect">
            <a:avLst/>
          </a:prstGeom>
          <a:noFill/>
        </p:spPr>
        <p:txBody>
          <a:bodyPr wrap="square">
            <a:spAutoFit/>
          </a:bodyPr>
          <a:lstStyle/>
          <a:p>
            <a:pPr>
              <a:lnSpc>
                <a:spcPct val="200000"/>
              </a:lnSpc>
            </a:pPr>
            <a:r>
              <a:rPr lang="en-GB" sz="1400" dirty="0">
                <a:effectLst/>
                <a:ea typeface="Times New Roman" panose="02020603050405020304" pitchFamily="18" charset="0"/>
              </a:rPr>
              <a:t>Are the following ratio, interval, ordinal or nominal data? And why do they meet each classification? </a:t>
            </a:r>
            <a:endParaRPr lang="en-GB" sz="1400" dirty="0">
              <a:effectLst/>
              <a:latin typeface="Times New Roman" panose="02020603050405020304" pitchFamily="18" charset="0"/>
              <a:ea typeface="Times New Roman" panose="02020603050405020304" pitchFamily="18" charset="0"/>
            </a:endParaRP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Number of males and females in a primary school</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A depression rating scale</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A pain scale</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The number of people from each region of the UK who voted for a labour government</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Money in pence</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An intelligence rating scale</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The number of children in a swimming club who received gold, silver and bronze awards</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Weight measurements from a cohort of ladies in a slimming club</a:t>
            </a:r>
          </a:p>
          <a:p>
            <a:pPr marL="342900" lvl="0" indent="-342900">
              <a:lnSpc>
                <a:spcPct val="200000"/>
              </a:lnSpc>
              <a:buFont typeface="+mj-lt"/>
              <a:buAutoNum type="romanUcPeriod"/>
              <a:tabLst>
                <a:tab pos="457200" algn="l"/>
              </a:tabLst>
            </a:pPr>
            <a:r>
              <a:rPr lang="en-GB" sz="1400" dirty="0">
                <a:effectLst/>
                <a:ea typeface="Times New Roman" panose="02020603050405020304" pitchFamily="18" charset="0"/>
              </a:rPr>
              <a:t>A patient satisfaction survey  </a:t>
            </a:r>
          </a:p>
          <a:p>
            <a:br>
              <a:rPr lang="en-GB" sz="1800" dirty="0">
                <a:effectLst/>
                <a:latin typeface="Times New Roman" panose="02020603050405020304" pitchFamily="18" charset="0"/>
                <a:ea typeface="Times New Roman" panose="02020603050405020304" pitchFamily="18" charset="0"/>
              </a:rPr>
            </a:br>
            <a:endParaRPr lang="en-US" dirty="0"/>
          </a:p>
        </p:txBody>
      </p:sp>
      <p:sp>
        <p:nvSpPr>
          <p:cNvPr id="4" name="TextBox 3">
            <a:extLst>
              <a:ext uri="{FF2B5EF4-FFF2-40B4-BE49-F238E27FC236}">
                <a16:creationId xmlns:a16="http://schemas.microsoft.com/office/drawing/2014/main" id="{F6111E58-1D5B-19A3-3029-30AB4C61242B}"/>
              </a:ext>
            </a:extLst>
          </p:cNvPr>
          <p:cNvSpPr txBox="1"/>
          <p:nvPr/>
        </p:nvSpPr>
        <p:spPr>
          <a:xfrm>
            <a:off x="2700338" y="571500"/>
            <a:ext cx="1053494" cy="369332"/>
          </a:xfrm>
          <a:prstGeom prst="rect">
            <a:avLst/>
          </a:prstGeom>
          <a:noFill/>
        </p:spPr>
        <p:txBody>
          <a:bodyPr wrap="none" rtlCol="0">
            <a:spAutoFit/>
          </a:bodyPr>
          <a:lstStyle/>
          <a:p>
            <a:r>
              <a:rPr lang="en-US" dirty="0"/>
              <a:t>Activity 1</a:t>
            </a:r>
          </a:p>
        </p:txBody>
      </p:sp>
    </p:spTree>
    <p:extLst>
      <p:ext uri="{BB962C8B-B14F-4D97-AF65-F5344CB8AC3E}">
        <p14:creationId xmlns:p14="http://schemas.microsoft.com/office/powerpoint/2010/main" val="133242002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2605</TotalTime>
  <Words>877</Words>
  <Application>Microsoft Macintosh PowerPoint</Application>
  <PresentationFormat>On-screen Show (4:3)</PresentationFormat>
  <Paragraphs>170</Paragraphs>
  <Slides>18</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Calibri Light</vt:lpstr>
      <vt:lpstr>Google Sans</vt:lpstr>
      <vt:lpstr>Times New Roman</vt:lpstr>
      <vt:lpstr>Verdana</vt:lpstr>
      <vt:lpstr>Wingdings</vt:lpstr>
      <vt:lpstr>Wingdings 3</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Brazier, Suzanne C</dc:creator>
  <cp:lastModifiedBy>Kabir, Russell</cp:lastModifiedBy>
  <cp:revision>77</cp:revision>
  <dcterms:created xsi:type="dcterms:W3CDTF">2019-05-01T15:27:08Z</dcterms:created>
  <dcterms:modified xsi:type="dcterms:W3CDTF">2023-12-05T10:57:20Z</dcterms:modified>
</cp:coreProperties>
</file>

<file path=docProps/thumbnail.jpeg>
</file>